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commentAuthors.xml" ContentType="application/vnd.openxmlformats-officedocument.presentationml.commentAuthors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24"/>
  </p:notesMasterIdLst>
  <p:sldIdLst>
    <p:sldId id="278" r:id="rId2"/>
    <p:sldId id="280" r:id="rId3"/>
    <p:sldId id="260" r:id="rId4"/>
    <p:sldId id="258" r:id="rId5"/>
    <p:sldId id="285" r:id="rId6"/>
    <p:sldId id="287" r:id="rId7"/>
    <p:sldId id="304" r:id="rId8"/>
    <p:sldId id="310" r:id="rId9"/>
    <p:sldId id="315" r:id="rId10"/>
    <p:sldId id="317" r:id="rId11"/>
    <p:sldId id="337" r:id="rId12"/>
    <p:sldId id="323" r:id="rId13"/>
    <p:sldId id="334" r:id="rId14"/>
    <p:sldId id="336" r:id="rId15"/>
    <p:sldId id="338" r:id="rId16"/>
    <p:sldId id="340" r:id="rId17"/>
    <p:sldId id="339" r:id="rId18"/>
    <p:sldId id="341" r:id="rId19"/>
    <p:sldId id="342" r:id="rId20"/>
    <p:sldId id="343" r:id="rId21"/>
    <p:sldId id="344" r:id="rId22"/>
    <p:sldId id="345" r:id="rId23"/>
  </p:sldIdLst>
  <p:sldSz cx="9144000" cy="6858000" type="screen4x3"/>
  <p:notesSz cx="6858000" cy="9144000"/>
  <p:embeddedFontLst>
    <p:embeddedFont>
      <p:font typeface="Calibri" pitchFamily="34" charset="0"/>
      <p:regular r:id="rId25"/>
      <p:bold r:id="rId26"/>
      <p:italic r:id="rId27"/>
      <p:boldItalic r:id="rId28"/>
    </p:embeddedFont>
    <p:embeddedFont>
      <p:font typeface="맑은 고딕" pitchFamily="50" charset="-127"/>
      <p:regular r:id="rId29"/>
      <p:bold r:id="rId30"/>
    </p:embeddedFont>
    <p:embeddedFont>
      <p:font typeface="나눔스퀘어 Bold" pitchFamily="50" charset="-127"/>
      <p:bold r:id="rId31"/>
    </p:embeddedFont>
    <p:embeddedFont>
      <p:font typeface="나눔스퀘어" pitchFamily="50" charset="-127"/>
      <p:regular r:id="rId32"/>
    </p:embeddedFont>
    <p:embeddedFont>
      <p:font typeface="Calibri Light" pitchFamily="34" charset="0"/>
      <p:regular r:id="rId33"/>
      <p:italic r:id="rId3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1" clrIdx="0">
    <p:extLst>
      <p:ext uri="{19B8F6BF-5375-455C-9EA6-DF929625EA0E}">
        <p15:presenceInfo xmlns:p15="http://schemas.microsoft.com/office/powerpoint/2012/main" xmlns="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0B0720"/>
    <a:srgbClr val="6C6C6C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835" autoAdjust="0"/>
    <p:restoredTop sz="94660"/>
  </p:normalViewPr>
  <p:slideViewPr>
    <p:cSldViewPr snapToGrid="0">
      <p:cViewPr varScale="1">
        <p:scale>
          <a:sx n="71" d="100"/>
          <a:sy n="71" d="100"/>
        </p:scale>
        <p:origin x="-869" y="-7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6F739C-6CA9-4D28-B771-BCC5FE29C73B}" type="datetimeFigureOut">
              <a:rPr lang="ko-KR" altLang="en-US" smtClean="0"/>
              <a:t>2023-11-09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7F8990-57EB-4914-8C92-8B535A2F695F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EDA74-A352-429E-BE4B-C81917F78D90}" type="datetimeFigureOut">
              <a:rPr lang="ko-KR" altLang="en-US" smtClean="0"/>
              <a:pPr/>
              <a:t>2023-11-09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67FAD-CFD6-4D59-8AFA-86BCFAF28FD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797439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EDA74-A352-429E-BE4B-C81917F78D90}" type="datetimeFigureOut">
              <a:rPr lang="ko-KR" altLang="en-US" smtClean="0"/>
              <a:pPr/>
              <a:t>2023-11-09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67FAD-CFD6-4D59-8AFA-86BCFAF28FD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42626288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EDA74-A352-429E-BE4B-C81917F78D90}" type="datetimeFigureOut">
              <a:rPr lang="ko-KR" altLang="en-US" smtClean="0"/>
              <a:pPr/>
              <a:t>2023-11-09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67FAD-CFD6-4D59-8AFA-86BCFAF28FD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7526226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EDA74-A352-429E-BE4B-C81917F78D90}" type="datetimeFigureOut">
              <a:rPr lang="ko-KR" altLang="en-US" smtClean="0"/>
              <a:pPr/>
              <a:t>2023-11-09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67FAD-CFD6-4D59-8AFA-86BCFAF28FD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9863422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EDA74-A352-429E-BE4B-C81917F78D90}" type="datetimeFigureOut">
              <a:rPr lang="ko-KR" altLang="en-US" smtClean="0"/>
              <a:pPr/>
              <a:t>2023-11-09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67FAD-CFD6-4D59-8AFA-86BCFAF28FD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7379647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EDA74-A352-429E-BE4B-C81917F78D90}" type="datetimeFigureOut">
              <a:rPr lang="ko-KR" altLang="en-US" smtClean="0"/>
              <a:pPr/>
              <a:t>2023-11-09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67FAD-CFD6-4D59-8AFA-86BCFAF28FD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6759335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EDA74-A352-429E-BE4B-C81917F78D90}" type="datetimeFigureOut">
              <a:rPr lang="ko-KR" altLang="en-US" smtClean="0"/>
              <a:pPr/>
              <a:t>2023-11-09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67FAD-CFD6-4D59-8AFA-86BCFAF28FD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681539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EDA74-A352-429E-BE4B-C81917F78D90}" type="datetimeFigureOut">
              <a:rPr lang="ko-KR" altLang="en-US" smtClean="0"/>
              <a:pPr/>
              <a:t>2023-11-09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67FAD-CFD6-4D59-8AFA-86BCFAF28FD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4903618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EDA74-A352-429E-BE4B-C81917F78D90}" type="datetimeFigureOut">
              <a:rPr lang="ko-KR" altLang="en-US" smtClean="0"/>
              <a:pPr/>
              <a:t>2023-11-09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67FAD-CFD6-4D59-8AFA-86BCFAF28FD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1234199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EDA74-A352-429E-BE4B-C81917F78D90}" type="datetimeFigureOut">
              <a:rPr lang="ko-KR" altLang="en-US" smtClean="0"/>
              <a:pPr/>
              <a:t>2023-11-09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67FAD-CFD6-4D59-8AFA-86BCFAF28FD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9453746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EDA74-A352-429E-BE4B-C81917F78D90}" type="datetimeFigureOut">
              <a:rPr lang="ko-KR" altLang="en-US" smtClean="0"/>
              <a:pPr/>
              <a:t>2023-11-09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67FAD-CFD6-4D59-8AFA-86BCFAF28FD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084888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07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8EDA74-A352-429E-BE4B-C81917F78D90}" type="datetimeFigureOut">
              <a:rPr lang="ko-KR" altLang="en-US" smtClean="0"/>
              <a:pPr/>
              <a:t>2023-11-09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A67FAD-CFD6-4D59-8AFA-86BCFAF28FD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6621750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4894729"/>
            <a:ext cx="9144000" cy="1963271"/>
          </a:xfrm>
          <a:prstGeom prst="rect">
            <a:avLst/>
          </a:prstGeom>
          <a:solidFill>
            <a:srgbClr val="0B07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2575561" y="5317263"/>
            <a:ext cx="39928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 smtClean="0">
                <a:solidFill>
                  <a:schemeClr val="bg1"/>
                </a:solidFill>
                <a:effectLst/>
                <a:latin typeface="나눔스퀘어 Bold" pitchFamily="50" charset="-127"/>
                <a:ea typeface="나눔스퀘어 Bold" pitchFamily="50" charset="-127"/>
              </a:rPr>
              <a:t>3</a:t>
            </a:r>
            <a:r>
              <a:rPr lang="ko-KR" altLang="en-US" sz="1600" dirty="0" smtClean="0">
                <a:solidFill>
                  <a:schemeClr val="bg1"/>
                </a:solidFill>
                <a:effectLst/>
                <a:latin typeface="나눔스퀘어 Bold" pitchFamily="50" charset="-127"/>
                <a:ea typeface="나눔스퀘어 Bold" pitchFamily="50" charset="-127"/>
              </a:rPr>
              <a:t>조</a:t>
            </a:r>
            <a:endParaRPr lang="en-US" altLang="ko-KR" sz="1600" dirty="0" smtClean="0">
              <a:solidFill>
                <a:schemeClr val="bg1"/>
              </a:solidFill>
              <a:effectLst/>
              <a:latin typeface="나눔스퀘어 Bold" pitchFamily="50" charset="-127"/>
              <a:ea typeface="나눔스퀘어 Bold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solidFill>
                  <a:schemeClr val="bg1"/>
                </a:solidFill>
                <a:effectLst/>
                <a:latin typeface="나눔스퀘어 Bold" pitchFamily="50" charset="-127"/>
                <a:ea typeface="나눔스퀘어 Bold" pitchFamily="50" charset="-127"/>
              </a:rPr>
              <a:t>김 찬양</a:t>
            </a:r>
            <a:r>
              <a:rPr lang="en-US" altLang="ko-KR" sz="1600" dirty="0" smtClean="0">
                <a:solidFill>
                  <a:schemeClr val="bg1"/>
                </a:solidFill>
                <a:effectLst/>
                <a:latin typeface="나눔스퀘어 Bold" pitchFamily="50" charset="-127"/>
                <a:ea typeface="나눔스퀘어 Bold" pitchFamily="50" charset="-127"/>
              </a:rPr>
              <a:t> </a:t>
            </a:r>
            <a:r>
              <a:rPr lang="ko-KR" altLang="en-US" sz="1600" dirty="0" smtClean="0">
                <a:solidFill>
                  <a:schemeClr val="bg1"/>
                </a:solidFill>
                <a:effectLst/>
                <a:latin typeface="나눔스퀘어 Bold" pitchFamily="50" charset="-127"/>
                <a:ea typeface="나눔스퀘어 Bold" pitchFamily="50" charset="-127"/>
              </a:rPr>
              <a:t>외 </a:t>
            </a:r>
            <a:r>
              <a:rPr lang="en-US" altLang="ko-KR" sz="1600" dirty="0" smtClean="0">
                <a:solidFill>
                  <a:schemeClr val="bg1"/>
                </a:solidFill>
                <a:effectLst/>
                <a:latin typeface="나눔스퀘어 Bold" pitchFamily="50" charset="-127"/>
                <a:ea typeface="나눔스퀘어 Bold" pitchFamily="50" charset="-127"/>
              </a:rPr>
              <a:t>3</a:t>
            </a:r>
            <a:r>
              <a:rPr lang="ko-KR" altLang="en-US" sz="1600" dirty="0" smtClean="0">
                <a:solidFill>
                  <a:schemeClr val="bg1"/>
                </a:solidFill>
                <a:effectLst/>
                <a:latin typeface="나눔스퀘어 Bold" pitchFamily="50" charset="-127"/>
                <a:ea typeface="나눔스퀘어 Bold" pitchFamily="50" charset="-127"/>
              </a:rPr>
              <a:t>명</a:t>
            </a:r>
            <a:endParaRPr lang="en-US" altLang="ko-KR" sz="1600" dirty="0">
              <a:solidFill>
                <a:schemeClr val="bg1"/>
              </a:solidFill>
              <a:effectLst/>
              <a:latin typeface="나눔스퀘어 Bold" pitchFamily="50" charset="-127"/>
              <a:ea typeface="나눔스퀘어 Bold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819327" y="2068052"/>
            <a:ext cx="3505346" cy="139126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575561" y="409983"/>
            <a:ext cx="3992878" cy="4261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 smtClean="0">
                <a:solidFill>
                  <a:srgbClr val="0B0720"/>
                </a:solidFill>
                <a:effectLst/>
                <a:latin typeface="나눔스퀘어 Bold" pitchFamily="50" charset="-127"/>
                <a:ea typeface="나눔스퀘어 Bold" pitchFamily="50" charset="-127"/>
              </a:rPr>
              <a:t>- </a:t>
            </a:r>
            <a:r>
              <a:rPr lang="ko-KR" altLang="en-US" sz="1600" dirty="0" smtClean="0">
                <a:solidFill>
                  <a:srgbClr val="0B0720"/>
                </a:solidFill>
                <a:effectLst/>
                <a:latin typeface="나눔스퀘어 Bold" pitchFamily="50" charset="-127"/>
                <a:ea typeface="나눔스퀘어 Bold" pitchFamily="50" charset="-127"/>
              </a:rPr>
              <a:t>프로젝트 </a:t>
            </a:r>
            <a:r>
              <a:rPr lang="en-US" altLang="ko-KR" sz="1600" dirty="0" smtClean="0">
                <a:solidFill>
                  <a:srgbClr val="0B0720"/>
                </a:solidFill>
                <a:effectLst/>
                <a:latin typeface="나눔스퀘어 Bold" pitchFamily="50" charset="-127"/>
                <a:ea typeface="나눔스퀘어 Bold" pitchFamily="50" charset="-127"/>
              </a:rPr>
              <a:t>I</a:t>
            </a:r>
            <a:r>
              <a:rPr lang="ko-KR" altLang="en-US" sz="1600" dirty="0" smtClean="0">
                <a:solidFill>
                  <a:srgbClr val="0B0720"/>
                </a:solidFill>
                <a:effectLst/>
                <a:latin typeface="나눔스퀘어 Bold" pitchFamily="50" charset="-127"/>
                <a:ea typeface="나눔스퀘어 Bold" pitchFamily="50" charset="-127"/>
              </a:rPr>
              <a:t> </a:t>
            </a:r>
            <a:r>
              <a:rPr lang="en-US" altLang="ko-KR" sz="1600" dirty="0" smtClean="0">
                <a:solidFill>
                  <a:srgbClr val="0B0720"/>
                </a:solidFill>
                <a:effectLst/>
                <a:latin typeface="나눔스퀘어 Bold" pitchFamily="50" charset="-127"/>
                <a:ea typeface="나눔스퀘어 Bold" pitchFamily="50" charset="-127"/>
              </a:rPr>
              <a:t>-</a:t>
            </a:r>
            <a:endParaRPr lang="en-US" altLang="ko-KR" sz="1600" dirty="0">
              <a:solidFill>
                <a:srgbClr val="0B0720"/>
              </a:solidFill>
              <a:effectLst/>
              <a:latin typeface="나눔스퀘어 Bold" pitchFamily="50" charset="-127"/>
              <a:ea typeface="나눔스퀘어 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078035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/>
          <p:cNvGrpSpPr/>
          <p:nvPr/>
        </p:nvGrpSpPr>
        <p:grpSpPr>
          <a:xfrm>
            <a:off x="2147857" y="0"/>
            <a:ext cx="6829200" cy="6858002"/>
            <a:chOff x="2147857" y="0"/>
            <a:chExt cx="6829200" cy="6858002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2" cstate="print"/>
            <a:srcRect t="48098" b="13161"/>
            <a:stretch/>
          </p:blipFill>
          <p:spPr>
            <a:xfrm>
              <a:off x="2147857" y="4731666"/>
              <a:ext cx="6829200" cy="2126336"/>
            </a:xfrm>
            <a:prstGeom prst="rect">
              <a:avLst/>
            </a:prstGeom>
          </p:spPr>
        </p:pic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3" cstate="print"/>
            <a:srcRect b="2072"/>
            <a:stretch/>
          </p:blipFill>
          <p:spPr>
            <a:xfrm>
              <a:off x="2147857" y="0"/>
              <a:ext cx="6829200" cy="5374933"/>
            </a:xfrm>
            <a:prstGeom prst="rect">
              <a:avLst/>
            </a:prstGeom>
          </p:spPr>
        </p:pic>
      </p:grpSp>
      <p:sp>
        <p:nvSpPr>
          <p:cNvPr id="7" name="직사각형 6"/>
          <p:cNvSpPr/>
          <p:nvPr/>
        </p:nvSpPr>
        <p:spPr>
          <a:xfrm rot="5400000">
            <a:off x="-2447367" y="2447364"/>
            <a:ext cx="6858004" cy="19632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66306" y="6253352"/>
            <a:ext cx="1030658" cy="409066"/>
          </a:xfrm>
          <a:prstGeom prst="rect">
            <a:avLst/>
          </a:prstGeom>
        </p:spPr>
      </p:pic>
      <p:cxnSp>
        <p:nvCxnSpPr>
          <p:cNvPr id="9" name="직선 연결선 8"/>
          <p:cNvCxnSpPr/>
          <p:nvPr/>
        </p:nvCxnSpPr>
        <p:spPr>
          <a:xfrm>
            <a:off x="558214" y="1756982"/>
            <a:ext cx="1419304" cy="0"/>
          </a:xfrm>
          <a:prstGeom prst="line">
            <a:avLst/>
          </a:prstGeom>
          <a:ln w="19050">
            <a:solidFill>
              <a:srgbClr val="0B07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 flipH="1">
            <a:off x="470645" y="1200238"/>
            <a:ext cx="1506873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smtClean="0">
                <a:solidFill>
                  <a:srgbClr val="6C6C6C"/>
                </a:solidFill>
                <a:latin typeface="나눔스퀘어 Bold" pitchFamily="50" charset="-127"/>
                <a:ea typeface="나눔스퀘어 Bold" pitchFamily="50" charset="-127"/>
              </a:rPr>
              <a:t>시현 화면</a:t>
            </a:r>
            <a:endParaRPr lang="en-US" altLang="ko-KR" sz="1200" dirty="0">
              <a:solidFill>
                <a:srgbClr val="6C6C6C"/>
              </a:solidFill>
              <a:latin typeface="나눔스퀘어 Bold" pitchFamily="50" charset="-127"/>
              <a:ea typeface="나눔스퀘어 Bold" pitchFamily="50" charset="-127"/>
            </a:endParaRPr>
          </a:p>
          <a:p>
            <a:r>
              <a:rPr lang="ko-KR" altLang="en-US" sz="1500" dirty="0" smtClean="0">
                <a:solidFill>
                  <a:srgbClr val="0B072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배우 검색</a:t>
            </a:r>
            <a:endParaRPr lang="en-US" altLang="ko-KR" sz="1500" dirty="0" smtClean="0">
              <a:solidFill>
                <a:srgbClr val="0B072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475941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 rot="5400000">
            <a:off x="-2447367" y="2447364"/>
            <a:ext cx="6858004" cy="19632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66306" y="6253352"/>
            <a:ext cx="1030658" cy="409066"/>
          </a:xfrm>
          <a:prstGeom prst="rect">
            <a:avLst/>
          </a:prstGeom>
        </p:spPr>
      </p:pic>
      <p:cxnSp>
        <p:nvCxnSpPr>
          <p:cNvPr id="9" name="직선 연결선 8"/>
          <p:cNvCxnSpPr/>
          <p:nvPr/>
        </p:nvCxnSpPr>
        <p:spPr>
          <a:xfrm>
            <a:off x="558214" y="1756982"/>
            <a:ext cx="1419304" cy="0"/>
          </a:xfrm>
          <a:prstGeom prst="line">
            <a:avLst/>
          </a:prstGeom>
          <a:ln w="19050">
            <a:solidFill>
              <a:srgbClr val="0B07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 flipH="1">
            <a:off x="470645" y="1200238"/>
            <a:ext cx="1506873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smtClean="0">
                <a:solidFill>
                  <a:srgbClr val="6C6C6C"/>
                </a:solidFill>
                <a:latin typeface="나눔스퀘어 Bold" pitchFamily="50" charset="-127"/>
                <a:ea typeface="나눔스퀘어 Bold" pitchFamily="50" charset="-127"/>
              </a:rPr>
              <a:t>시현 화면</a:t>
            </a:r>
            <a:endParaRPr lang="en-US" altLang="ko-KR" sz="1200" dirty="0">
              <a:solidFill>
                <a:srgbClr val="6C6C6C"/>
              </a:solidFill>
              <a:latin typeface="나눔스퀘어 Bold" pitchFamily="50" charset="-127"/>
              <a:ea typeface="나눔스퀘어 Bold" pitchFamily="50" charset="-127"/>
            </a:endParaRPr>
          </a:p>
          <a:p>
            <a:r>
              <a:rPr lang="ko-KR" altLang="en-US" sz="1500" dirty="0" smtClean="0">
                <a:solidFill>
                  <a:srgbClr val="0B072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배우 추천 게시판</a:t>
            </a:r>
            <a:endParaRPr lang="en-US" altLang="ko-KR" sz="1500" dirty="0" smtClean="0">
              <a:solidFill>
                <a:srgbClr val="0B072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47857" y="684654"/>
            <a:ext cx="6829200" cy="5488692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5734240" y="5736073"/>
            <a:ext cx="150233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rgbClr val="6C6C6C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*</a:t>
            </a:r>
            <a:r>
              <a:rPr lang="ko-KR" altLang="en-US" sz="1000" dirty="0" smtClean="0">
                <a:solidFill>
                  <a:srgbClr val="6C6C6C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글쓰기 </a:t>
            </a:r>
            <a:r>
              <a:rPr lang="en-US" altLang="ko-KR" sz="1000" dirty="0" smtClean="0">
                <a:solidFill>
                  <a:srgbClr val="6C6C6C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&gt; </a:t>
            </a:r>
            <a:r>
              <a:rPr lang="ko-KR" altLang="en-US" sz="1000" dirty="0" smtClean="0">
                <a:solidFill>
                  <a:srgbClr val="6C6C6C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로그인 후 이용</a:t>
            </a:r>
            <a:endParaRPr lang="en-US" altLang="ko-KR" sz="900" dirty="0">
              <a:solidFill>
                <a:srgbClr val="6C6C6C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691267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 rot="5400000">
            <a:off x="-2447367" y="2447364"/>
            <a:ext cx="6858004" cy="19632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66306" y="6253352"/>
            <a:ext cx="1030658" cy="409066"/>
          </a:xfrm>
          <a:prstGeom prst="rect">
            <a:avLst/>
          </a:prstGeom>
        </p:spPr>
      </p:pic>
      <p:cxnSp>
        <p:nvCxnSpPr>
          <p:cNvPr id="9" name="직선 연결선 8"/>
          <p:cNvCxnSpPr/>
          <p:nvPr/>
        </p:nvCxnSpPr>
        <p:spPr>
          <a:xfrm>
            <a:off x="558214" y="1756982"/>
            <a:ext cx="1419304" cy="0"/>
          </a:xfrm>
          <a:prstGeom prst="line">
            <a:avLst/>
          </a:prstGeom>
          <a:ln w="19050">
            <a:solidFill>
              <a:srgbClr val="0B07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 flipH="1">
            <a:off x="470645" y="1200238"/>
            <a:ext cx="1506873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smtClean="0">
                <a:solidFill>
                  <a:srgbClr val="6C6C6C"/>
                </a:solidFill>
                <a:latin typeface="나눔스퀘어 Bold" pitchFamily="50" charset="-127"/>
                <a:ea typeface="나눔스퀘어 Bold" pitchFamily="50" charset="-127"/>
              </a:rPr>
              <a:t>시현 화면</a:t>
            </a:r>
            <a:endParaRPr lang="en-US" altLang="ko-KR" sz="1200" dirty="0">
              <a:solidFill>
                <a:srgbClr val="6C6C6C"/>
              </a:solidFill>
              <a:latin typeface="나눔스퀘어 Bold" pitchFamily="50" charset="-127"/>
              <a:ea typeface="나눔스퀘어 Bold" pitchFamily="50" charset="-127"/>
            </a:endParaRPr>
          </a:p>
          <a:p>
            <a:r>
              <a:rPr lang="ko-KR" altLang="en-US" sz="1500" dirty="0" smtClean="0">
                <a:solidFill>
                  <a:srgbClr val="0B072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회원가입</a:t>
            </a:r>
            <a:endParaRPr lang="en-US" altLang="ko-KR" sz="1500" dirty="0" smtClean="0">
              <a:solidFill>
                <a:srgbClr val="0B072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33825" y="817834"/>
            <a:ext cx="6829200" cy="5222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437128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 rot="5400000">
            <a:off x="-2447367" y="2447364"/>
            <a:ext cx="6858004" cy="19632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66306" y="6253352"/>
            <a:ext cx="1030658" cy="409066"/>
          </a:xfrm>
          <a:prstGeom prst="rect">
            <a:avLst/>
          </a:prstGeom>
        </p:spPr>
      </p:pic>
      <p:cxnSp>
        <p:nvCxnSpPr>
          <p:cNvPr id="9" name="직선 연결선 8"/>
          <p:cNvCxnSpPr/>
          <p:nvPr/>
        </p:nvCxnSpPr>
        <p:spPr>
          <a:xfrm>
            <a:off x="558214" y="1756982"/>
            <a:ext cx="1419304" cy="0"/>
          </a:xfrm>
          <a:prstGeom prst="line">
            <a:avLst/>
          </a:prstGeom>
          <a:ln w="19050">
            <a:solidFill>
              <a:srgbClr val="0B07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 flipH="1">
            <a:off x="470645" y="1200238"/>
            <a:ext cx="1506873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smtClean="0">
                <a:solidFill>
                  <a:srgbClr val="6C6C6C"/>
                </a:solidFill>
                <a:latin typeface="나눔스퀘어 Bold" pitchFamily="50" charset="-127"/>
                <a:ea typeface="나눔스퀘어 Bold" pitchFamily="50" charset="-127"/>
              </a:rPr>
              <a:t>시현 화면</a:t>
            </a:r>
            <a:endParaRPr lang="en-US" altLang="ko-KR" sz="1200" dirty="0">
              <a:solidFill>
                <a:srgbClr val="6C6C6C"/>
              </a:solidFill>
              <a:latin typeface="나눔스퀘어 Bold" pitchFamily="50" charset="-127"/>
              <a:ea typeface="나눔스퀘어 Bold" pitchFamily="50" charset="-127"/>
            </a:endParaRPr>
          </a:p>
          <a:p>
            <a:r>
              <a:rPr lang="ko-KR" altLang="en-US" sz="1500" dirty="0" smtClean="0">
                <a:solidFill>
                  <a:srgbClr val="0B072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마이 페이지</a:t>
            </a:r>
            <a:endParaRPr lang="en-US" altLang="ko-KR" sz="1500" dirty="0" smtClean="0">
              <a:solidFill>
                <a:srgbClr val="0B072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33825" y="817834"/>
            <a:ext cx="6829200" cy="5222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667652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 rot="5400000">
            <a:off x="-2447367" y="2447364"/>
            <a:ext cx="6858004" cy="19632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66306" y="6253352"/>
            <a:ext cx="1030658" cy="409066"/>
          </a:xfrm>
          <a:prstGeom prst="rect">
            <a:avLst/>
          </a:prstGeom>
        </p:spPr>
      </p:pic>
      <p:cxnSp>
        <p:nvCxnSpPr>
          <p:cNvPr id="9" name="직선 연결선 8"/>
          <p:cNvCxnSpPr/>
          <p:nvPr/>
        </p:nvCxnSpPr>
        <p:spPr>
          <a:xfrm>
            <a:off x="558214" y="1756982"/>
            <a:ext cx="1419304" cy="0"/>
          </a:xfrm>
          <a:prstGeom prst="line">
            <a:avLst/>
          </a:prstGeom>
          <a:ln w="19050">
            <a:solidFill>
              <a:srgbClr val="0B07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 flipH="1">
            <a:off x="470645" y="1200238"/>
            <a:ext cx="15068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smtClean="0">
                <a:solidFill>
                  <a:srgbClr val="6C6C6C"/>
                </a:solidFill>
                <a:latin typeface="나눔스퀘어 Bold" pitchFamily="50" charset="-127"/>
                <a:ea typeface="나눔스퀘어 Bold" pitchFamily="50" charset="-127"/>
              </a:rPr>
              <a:t>시현 화면</a:t>
            </a:r>
            <a:endParaRPr lang="en-US" altLang="ko-KR" sz="1200" dirty="0">
              <a:solidFill>
                <a:srgbClr val="6C6C6C"/>
              </a:solidFill>
              <a:latin typeface="나눔스퀘어 Bold" pitchFamily="50" charset="-127"/>
              <a:ea typeface="나눔스퀘어 Bold" pitchFamily="50" charset="-127"/>
            </a:endParaRPr>
          </a:p>
          <a:p>
            <a:r>
              <a:rPr lang="ko-KR" altLang="en-US" sz="1500" dirty="0" smtClean="0">
                <a:solidFill>
                  <a:srgbClr val="0B072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관리자 페이지</a:t>
            </a:r>
            <a:endParaRPr lang="en-US" altLang="ko-KR" sz="1500" dirty="0" smtClean="0">
              <a:solidFill>
                <a:srgbClr val="0B072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 smtClean="0">
                <a:solidFill>
                  <a:srgbClr val="6C6C6C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관리자 로그인</a:t>
            </a:r>
            <a:endParaRPr lang="en-US" altLang="ko-KR" sz="1400" dirty="0">
              <a:solidFill>
                <a:srgbClr val="6C6C6C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133825" y="817834"/>
            <a:ext cx="6829200" cy="5222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154841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0" y="3438933"/>
            <a:ext cx="611124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905005" y="2831217"/>
            <a:ext cx="33339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Distribution</a:t>
            </a:r>
            <a:endParaRPr lang="ko-KR" altLang="en-US" sz="2000" dirty="0"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869754" y="3468844"/>
            <a:ext cx="13917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prstClr val="black">
                    <a:lumMod val="95000"/>
                    <a:lumOff val="5000"/>
                  </a:prstClr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3</a:t>
            </a:r>
            <a:r>
              <a:rPr lang="ko-KR" altLang="en-US" sz="1200" dirty="0">
                <a:solidFill>
                  <a:prstClr val="black">
                    <a:lumMod val="95000"/>
                    <a:lumOff val="5000"/>
                  </a:prstClr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조</a:t>
            </a:r>
            <a:r>
              <a:rPr lang="en-US" altLang="ko-KR" sz="120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(</a:t>
            </a:r>
            <a:r>
              <a:rPr lang="ko-KR" altLang="en-US" sz="120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김 찬양</a:t>
            </a:r>
            <a:r>
              <a:rPr lang="en-US" altLang="ko-KR" sz="120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 </a:t>
            </a:r>
            <a:r>
              <a:rPr lang="ko-KR" altLang="en-US" sz="120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외 </a:t>
            </a:r>
            <a:r>
              <a:rPr lang="en-US" altLang="ko-KR" sz="120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3</a:t>
            </a:r>
            <a:r>
              <a:rPr lang="ko-KR" altLang="en-US" sz="120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명</a:t>
            </a:r>
            <a:r>
              <a:rPr lang="en-US" altLang="ko-KR" sz="120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)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575561" y="409983"/>
            <a:ext cx="39928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 smtClean="0">
                <a:solidFill>
                  <a:srgbClr val="0B0720"/>
                </a:solidFill>
                <a:effectLst/>
                <a:latin typeface="나눔스퀘어 Bold" pitchFamily="50" charset="-127"/>
                <a:ea typeface="나눔스퀘어 Bold" pitchFamily="50" charset="-127"/>
              </a:rPr>
              <a:t>- </a:t>
            </a:r>
            <a:r>
              <a:rPr lang="ko-KR" altLang="en-US" sz="1600" dirty="0" smtClean="0">
                <a:solidFill>
                  <a:srgbClr val="0B0720"/>
                </a:solidFill>
                <a:effectLst/>
                <a:latin typeface="나눔스퀘어 Bold" pitchFamily="50" charset="-127"/>
                <a:ea typeface="나눔스퀘어 Bold" pitchFamily="50" charset="-127"/>
              </a:rPr>
              <a:t>프로젝트 </a:t>
            </a:r>
            <a:r>
              <a:rPr lang="en-US" altLang="ko-KR" sz="1600" dirty="0" smtClean="0">
                <a:solidFill>
                  <a:srgbClr val="0B0720"/>
                </a:solidFill>
                <a:effectLst/>
                <a:latin typeface="나눔스퀘어 Bold" pitchFamily="50" charset="-127"/>
                <a:ea typeface="나눔스퀘어 Bold" pitchFamily="50" charset="-127"/>
              </a:rPr>
              <a:t>II</a:t>
            </a:r>
            <a:r>
              <a:rPr lang="ko-KR" altLang="en-US" sz="1600" dirty="0" smtClean="0">
                <a:solidFill>
                  <a:srgbClr val="0B0720"/>
                </a:solidFill>
                <a:effectLst/>
                <a:latin typeface="나눔스퀘어 Bold" pitchFamily="50" charset="-127"/>
                <a:ea typeface="나눔스퀘어 Bold" pitchFamily="50" charset="-127"/>
              </a:rPr>
              <a:t> </a:t>
            </a:r>
            <a:r>
              <a:rPr lang="en-US" altLang="ko-KR" sz="1600" dirty="0" smtClean="0">
                <a:solidFill>
                  <a:srgbClr val="0B0720"/>
                </a:solidFill>
                <a:effectLst/>
                <a:latin typeface="나눔스퀘어 Bold" pitchFamily="50" charset="-127"/>
                <a:ea typeface="나눔스퀘어 Bold" pitchFamily="50" charset="-127"/>
              </a:rPr>
              <a:t>-</a:t>
            </a:r>
            <a:endParaRPr lang="en-US" altLang="ko-KR" sz="1600" dirty="0">
              <a:solidFill>
                <a:srgbClr val="0B0720"/>
              </a:solidFill>
              <a:effectLst/>
              <a:latin typeface="나눔스퀘어 Bold" pitchFamily="50" charset="-127"/>
              <a:ea typeface="나눔스퀘어 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792853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직선 연결선 25"/>
          <p:cNvCxnSpPr/>
          <p:nvPr/>
        </p:nvCxnSpPr>
        <p:spPr>
          <a:xfrm>
            <a:off x="0" y="1173752"/>
            <a:ext cx="1855832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6191" y="641772"/>
            <a:ext cx="17577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Distribution</a:t>
            </a:r>
            <a:endParaRPr lang="ko-KR" altLang="en-US" sz="1600" dirty="0">
              <a:solidFill>
                <a:schemeClr val="tx1">
                  <a:lumMod val="95000"/>
                  <a:lumOff val="5000"/>
                </a:schemeClr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79571" y="1340012"/>
            <a:ext cx="1383712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ko-KR" alt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프로젝트 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소개</a:t>
            </a:r>
            <a:endParaRPr lang="en-US" altLang="ko-KR" sz="1200" dirty="0">
              <a:solidFill>
                <a:schemeClr val="tx1">
                  <a:lumMod val="95000"/>
                  <a:lumOff val="5000"/>
                </a:schemeClr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lvl="0"/>
            <a:r>
              <a:rPr lang="en-US" altLang="ko-KR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   </a:t>
            </a:r>
            <a:r>
              <a:rPr lang="ko-KR" alt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개발배경 및 목적</a:t>
            </a:r>
            <a:r>
              <a:rPr lang="en-US" altLang="ko-KR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   </a:t>
            </a:r>
            <a:r>
              <a:rPr lang="ko-KR" alt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기대효과</a:t>
            </a:r>
            <a:endParaRPr lang="en-US" altLang="ko-KR" sz="1100" dirty="0">
              <a:solidFill>
                <a:schemeClr val="tx1">
                  <a:lumMod val="95000"/>
                  <a:lumOff val="5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0">
              <a:lnSpc>
                <a:spcPct val="200000"/>
              </a:lnSpc>
            </a:pPr>
            <a:r>
              <a:rPr lang="ko-KR" altLang="en-US" sz="1200" dirty="0" smtClean="0">
                <a:solidFill>
                  <a:schemeClr val="bg1">
                    <a:lumMod val="8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업무 </a:t>
            </a:r>
            <a:r>
              <a:rPr lang="ko-KR" altLang="en-US" sz="1200" dirty="0" smtClean="0">
                <a:solidFill>
                  <a:schemeClr val="bg1">
                    <a:lumMod val="8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분장</a:t>
            </a:r>
            <a:endParaRPr lang="en-US" altLang="ko-KR" sz="1200" dirty="0" smtClean="0">
              <a:solidFill>
                <a:schemeClr val="bg1">
                  <a:lumMod val="85000"/>
                </a:schemeClr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lvl="0">
              <a:lnSpc>
                <a:spcPct val="200000"/>
              </a:lnSpc>
            </a:pPr>
            <a:r>
              <a:rPr lang="ko-KR" altLang="en-US" sz="1200" dirty="0" smtClean="0">
                <a:solidFill>
                  <a:schemeClr val="bg1">
                    <a:lumMod val="8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개발 </a:t>
            </a:r>
            <a:r>
              <a:rPr lang="ko-KR" altLang="en-US" sz="1200" dirty="0" smtClean="0">
                <a:solidFill>
                  <a:schemeClr val="bg1">
                    <a:lumMod val="8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환경</a:t>
            </a:r>
            <a:endParaRPr lang="en-US" altLang="ko-KR" sz="1200" dirty="0" smtClean="0">
              <a:solidFill>
                <a:schemeClr val="bg1">
                  <a:lumMod val="85000"/>
                </a:schemeClr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lvl="0">
              <a:lnSpc>
                <a:spcPct val="200000"/>
              </a:lnSpc>
            </a:pPr>
            <a:r>
              <a:rPr lang="ko-KR" altLang="en-US" sz="1200" dirty="0" smtClean="0">
                <a:solidFill>
                  <a:schemeClr val="bg1">
                    <a:lumMod val="8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메뉴 </a:t>
            </a:r>
            <a:r>
              <a:rPr lang="ko-KR" altLang="en-US" sz="1200" dirty="0" smtClean="0">
                <a:solidFill>
                  <a:schemeClr val="bg1">
                    <a:lumMod val="8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트리</a:t>
            </a:r>
            <a:endParaRPr lang="en-US" altLang="ko-KR" sz="1200" dirty="0">
              <a:solidFill>
                <a:schemeClr val="bg1">
                  <a:lumMod val="85000"/>
                </a:schemeClr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lvl="0">
              <a:lnSpc>
                <a:spcPct val="200000"/>
              </a:lnSpc>
            </a:pPr>
            <a:r>
              <a:rPr lang="en-US" altLang="ko-KR" sz="1200" dirty="0" smtClean="0">
                <a:solidFill>
                  <a:schemeClr val="bg1">
                    <a:lumMod val="8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ERD</a:t>
            </a:r>
          </a:p>
          <a:p>
            <a:pPr lvl="0">
              <a:lnSpc>
                <a:spcPct val="200000"/>
              </a:lnSpc>
            </a:pPr>
            <a:r>
              <a:rPr lang="ko-KR" altLang="en-US" sz="1200" dirty="0" smtClean="0">
                <a:solidFill>
                  <a:schemeClr val="bg1">
                    <a:lumMod val="8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기능 </a:t>
            </a:r>
            <a:r>
              <a:rPr lang="ko-KR" altLang="en-US" sz="1200" dirty="0" smtClean="0">
                <a:solidFill>
                  <a:schemeClr val="bg1">
                    <a:lumMod val="8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분해도</a:t>
            </a:r>
            <a:endParaRPr lang="en-US" altLang="ko-KR" sz="1200" dirty="0" smtClean="0">
              <a:solidFill>
                <a:schemeClr val="bg1">
                  <a:lumMod val="85000"/>
                </a:schemeClr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lvl="0">
              <a:lnSpc>
                <a:spcPct val="200000"/>
              </a:lnSpc>
            </a:pPr>
            <a:r>
              <a:rPr lang="ko-KR" altLang="en-US" sz="1200" dirty="0" smtClean="0">
                <a:solidFill>
                  <a:schemeClr val="bg1">
                    <a:lumMod val="8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주요 화면</a:t>
            </a:r>
            <a:endParaRPr lang="en-US" altLang="ko-KR" sz="1200" dirty="0">
              <a:solidFill>
                <a:schemeClr val="bg1">
                  <a:lumMod val="85000"/>
                </a:schemeClr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3187598" y="1025774"/>
            <a:ext cx="4556055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600" dirty="0">
                <a:solidFill>
                  <a:prstClr val="black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- </a:t>
            </a:r>
            <a:r>
              <a:rPr lang="ko-KR" altLang="en-US" sz="1600" dirty="0">
                <a:solidFill>
                  <a:prstClr val="black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회사 내에 필수 관리 업무</a:t>
            </a:r>
            <a:endParaRPr lang="en-US" altLang="ko-KR" sz="1600" dirty="0">
              <a:solidFill>
                <a:prstClr val="black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>
              <a:lnSpc>
                <a:spcPct val="200000"/>
              </a:lnSpc>
              <a:buFontTx/>
              <a:buChar char="-"/>
            </a:pPr>
            <a:r>
              <a:rPr lang="en-US" altLang="ko-KR" sz="1600" dirty="0" smtClean="0">
                <a:solidFill>
                  <a:prstClr val="black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B2B </a:t>
            </a:r>
            <a:r>
              <a:rPr lang="ko-KR" altLang="en-US" sz="1600" dirty="0">
                <a:solidFill>
                  <a:prstClr val="black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유통</a:t>
            </a:r>
            <a:r>
              <a:rPr lang="en-US" altLang="ko-KR" sz="1600" dirty="0">
                <a:solidFill>
                  <a:prstClr val="black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/</a:t>
            </a:r>
            <a:r>
              <a:rPr lang="ko-KR" altLang="en-US" sz="1600" dirty="0">
                <a:solidFill>
                  <a:prstClr val="black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재고 비즈니스 프로세스 관리 </a:t>
            </a:r>
            <a:r>
              <a:rPr lang="ko-KR" altLang="en-US" sz="1600" dirty="0" smtClean="0">
                <a:solidFill>
                  <a:prstClr val="black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웹사이트</a:t>
            </a:r>
            <a:endParaRPr lang="en-US" altLang="ko-KR" sz="1600" dirty="0" smtClean="0">
              <a:solidFill>
                <a:prstClr val="black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>
              <a:lnSpc>
                <a:spcPct val="200000"/>
              </a:lnSpc>
              <a:buFontTx/>
              <a:buChar char="-"/>
            </a:pPr>
            <a:r>
              <a:rPr lang="ko-KR" altLang="en-US" sz="1600" dirty="0" smtClean="0">
                <a:solidFill>
                  <a:prstClr val="black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유통 업무에 필요한 부분을 빠르게 확인</a:t>
            </a:r>
            <a:endParaRPr lang="en-US" altLang="ko-KR" sz="1600" dirty="0" smtClean="0">
              <a:solidFill>
                <a:prstClr val="black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600" dirty="0" smtClean="0">
                <a:solidFill>
                  <a:prstClr val="black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- </a:t>
            </a:r>
            <a:r>
              <a:rPr lang="ko-KR" altLang="en-US" sz="1600" dirty="0" smtClean="0">
                <a:solidFill>
                  <a:prstClr val="black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상품 등록 및 재고</a:t>
            </a:r>
            <a:r>
              <a:rPr lang="en-US" altLang="ko-KR" sz="1600" dirty="0" smtClean="0">
                <a:solidFill>
                  <a:prstClr val="black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, </a:t>
            </a:r>
            <a:r>
              <a:rPr lang="ko-KR" altLang="en-US" sz="1600" dirty="0" smtClean="0">
                <a:solidFill>
                  <a:prstClr val="black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가격 관리 </a:t>
            </a:r>
            <a:r>
              <a:rPr lang="en-US" altLang="ko-KR" sz="1600" dirty="0" smtClean="0">
                <a:solidFill>
                  <a:prstClr val="black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/ </a:t>
            </a:r>
            <a:r>
              <a:rPr lang="ko-KR" altLang="en-US" sz="1600" dirty="0" smtClean="0">
                <a:solidFill>
                  <a:prstClr val="black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구매자</a:t>
            </a:r>
            <a:r>
              <a:rPr lang="en-US" altLang="ko-KR" sz="1600" dirty="0" smtClean="0">
                <a:solidFill>
                  <a:prstClr val="black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(</a:t>
            </a:r>
            <a:r>
              <a:rPr lang="ko-KR" altLang="en-US" sz="1600" dirty="0" smtClean="0">
                <a:solidFill>
                  <a:prstClr val="black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거래처</a:t>
            </a:r>
            <a:r>
              <a:rPr lang="en-US" altLang="ko-KR" sz="1600" dirty="0" smtClean="0">
                <a:solidFill>
                  <a:prstClr val="black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) </a:t>
            </a:r>
            <a:r>
              <a:rPr lang="ko-KR" altLang="en-US" sz="1600" dirty="0" smtClean="0">
                <a:solidFill>
                  <a:prstClr val="black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관리</a:t>
            </a:r>
            <a:endParaRPr lang="ko-KR" altLang="en-US" sz="1600" dirty="0"/>
          </a:p>
        </p:txBody>
      </p:sp>
      <p:grpSp>
        <p:nvGrpSpPr>
          <p:cNvPr id="69" name="그룹 68"/>
          <p:cNvGrpSpPr/>
          <p:nvPr/>
        </p:nvGrpSpPr>
        <p:grpSpPr>
          <a:xfrm>
            <a:off x="2870520" y="3896738"/>
            <a:ext cx="5231757" cy="1983360"/>
            <a:chOff x="2088588" y="5864435"/>
            <a:chExt cx="6910198" cy="1983360"/>
          </a:xfrm>
        </p:grpSpPr>
        <p:cxnSp>
          <p:nvCxnSpPr>
            <p:cNvPr id="45" name="직선 연결선 44"/>
            <p:cNvCxnSpPr/>
            <p:nvPr/>
          </p:nvCxnSpPr>
          <p:spPr>
            <a:xfrm>
              <a:off x="2088588" y="6360275"/>
              <a:ext cx="6910198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 48"/>
            <p:cNvCxnSpPr/>
            <p:nvPr/>
          </p:nvCxnSpPr>
          <p:spPr>
            <a:xfrm>
              <a:off x="2088588" y="5864435"/>
              <a:ext cx="6910198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 49"/>
            <p:cNvCxnSpPr/>
            <p:nvPr/>
          </p:nvCxnSpPr>
          <p:spPr>
            <a:xfrm>
              <a:off x="2088588" y="6856115"/>
              <a:ext cx="6910198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 51"/>
            <p:cNvCxnSpPr/>
            <p:nvPr/>
          </p:nvCxnSpPr>
          <p:spPr>
            <a:xfrm>
              <a:off x="2088588" y="7351955"/>
              <a:ext cx="6910198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 52"/>
            <p:cNvCxnSpPr/>
            <p:nvPr/>
          </p:nvCxnSpPr>
          <p:spPr>
            <a:xfrm>
              <a:off x="2088588" y="7847795"/>
              <a:ext cx="6910198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TextBox 60"/>
          <p:cNvSpPr txBox="1"/>
          <p:nvPr/>
        </p:nvSpPr>
        <p:spPr>
          <a:xfrm>
            <a:off x="3349718" y="3822287"/>
            <a:ext cx="3632726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dirty="0">
                <a:solidFill>
                  <a:srgbClr val="1F0F3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웹사이트 방식으로 사용 장소의 제약 없음</a:t>
            </a:r>
          </a:p>
          <a:p>
            <a:pPr>
              <a:lnSpc>
                <a:spcPct val="200000"/>
              </a:lnSpc>
            </a:pPr>
            <a:r>
              <a:rPr lang="ko-KR" altLang="en-US" sz="1600" dirty="0">
                <a:solidFill>
                  <a:srgbClr val="1F0F3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직급 또는 부서에 따라 권한 설정</a:t>
            </a:r>
          </a:p>
          <a:p>
            <a:pPr>
              <a:lnSpc>
                <a:spcPct val="200000"/>
              </a:lnSpc>
            </a:pPr>
            <a:r>
              <a:rPr lang="ko-KR" altLang="en-US" sz="1600" dirty="0">
                <a:solidFill>
                  <a:srgbClr val="1F0F3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검색한 내용 </a:t>
            </a:r>
            <a:r>
              <a:rPr lang="en-US" altLang="ko-KR" sz="1600" dirty="0">
                <a:solidFill>
                  <a:srgbClr val="1F0F3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Excel </a:t>
            </a:r>
            <a:r>
              <a:rPr lang="ko-KR" altLang="en-US" sz="1600" dirty="0">
                <a:solidFill>
                  <a:srgbClr val="1F0F3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파일로 다운로드</a:t>
            </a:r>
            <a:endParaRPr lang="en-US" altLang="ko-KR" sz="1600" dirty="0">
              <a:solidFill>
                <a:srgbClr val="1F0F3F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600" dirty="0">
                <a:solidFill>
                  <a:srgbClr val="1F0F3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한눈에 보는 주문 현황 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2881558" y="3527406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rgbClr val="1F0F3F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기대효과</a:t>
            </a:r>
            <a:endParaRPr lang="ko-KR" altLang="en-US" dirty="0">
              <a:solidFill>
                <a:srgbClr val="1F0F3F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pic>
        <p:nvPicPr>
          <p:cNvPr id="64" name="그림 6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167350" y="4078924"/>
            <a:ext cx="137416" cy="186492"/>
          </a:xfrm>
          <a:prstGeom prst="rect">
            <a:avLst/>
          </a:prstGeom>
        </p:spPr>
      </p:pic>
      <p:pic>
        <p:nvPicPr>
          <p:cNvPr id="65" name="그림 6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167350" y="4558204"/>
            <a:ext cx="137416" cy="186492"/>
          </a:xfrm>
          <a:prstGeom prst="rect">
            <a:avLst/>
          </a:prstGeom>
        </p:spPr>
      </p:pic>
      <p:pic>
        <p:nvPicPr>
          <p:cNvPr id="66" name="그림 6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167350" y="5034115"/>
            <a:ext cx="137416" cy="186492"/>
          </a:xfrm>
          <a:prstGeom prst="rect">
            <a:avLst/>
          </a:prstGeom>
        </p:spPr>
      </p:pic>
      <p:pic>
        <p:nvPicPr>
          <p:cNvPr id="67" name="그림 6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167350" y="5538267"/>
            <a:ext cx="137416" cy="186492"/>
          </a:xfrm>
          <a:prstGeom prst="rect">
            <a:avLst/>
          </a:prstGeom>
        </p:spPr>
      </p:pic>
      <p:sp>
        <p:nvSpPr>
          <p:cNvPr id="70" name="TextBox 69"/>
          <p:cNvSpPr txBox="1"/>
          <p:nvPr/>
        </p:nvSpPr>
        <p:spPr>
          <a:xfrm>
            <a:off x="2881558" y="726325"/>
            <a:ext cx="17716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>
                <a:solidFill>
                  <a:srgbClr val="1F0F3F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개발배경 및 목적</a:t>
            </a:r>
            <a:endParaRPr lang="ko-KR" altLang="en-US" dirty="0">
              <a:solidFill>
                <a:srgbClr val="1F0F3F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grpSp>
        <p:nvGrpSpPr>
          <p:cNvPr id="71" name="그룹 70"/>
          <p:cNvGrpSpPr/>
          <p:nvPr/>
        </p:nvGrpSpPr>
        <p:grpSpPr>
          <a:xfrm>
            <a:off x="2870520" y="1095659"/>
            <a:ext cx="5231757" cy="1983360"/>
            <a:chOff x="2088588" y="5864435"/>
            <a:chExt cx="6910198" cy="1983360"/>
          </a:xfrm>
        </p:grpSpPr>
        <p:cxnSp>
          <p:nvCxnSpPr>
            <p:cNvPr id="72" name="직선 연결선 71"/>
            <p:cNvCxnSpPr/>
            <p:nvPr/>
          </p:nvCxnSpPr>
          <p:spPr>
            <a:xfrm>
              <a:off x="2088588" y="6360275"/>
              <a:ext cx="6910198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 72"/>
            <p:cNvCxnSpPr/>
            <p:nvPr/>
          </p:nvCxnSpPr>
          <p:spPr>
            <a:xfrm>
              <a:off x="2088588" y="5864435"/>
              <a:ext cx="6910198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 73"/>
            <p:cNvCxnSpPr/>
            <p:nvPr/>
          </p:nvCxnSpPr>
          <p:spPr>
            <a:xfrm>
              <a:off x="2088588" y="6856115"/>
              <a:ext cx="6910198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연결선 74"/>
            <p:cNvCxnSpPr/>
            <p:nvPr/>
          </p:nvCxnSpPr>
          <p:spPr>
            <a:xfrm>
              <a:off x="2088588" y="7351955"/>
              <a:ext cx="6910198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 75"/>
            <p:cNvCxnSpPr/>
            <p:nvPr/>
          </p:nvCxnSpPr>
          <p:spPr>
            <a:xfrm>
              <a:off x="2088588" y="7847795"/>
              <a:ext cx="6910198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xmlns="" val="1428762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직선 연결선 25"/>
          <p:cNvCxnSpPr/>
          <p:nvPr/>
        </p:nvCxnSpPr>
        <p:spPr>
          <a:xfrm>
            <a:off x="0" y="1173752"/>
            <a:ext cx="1855832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6191" y="641772"/>
            <a:ext cx="17577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Distribution</a:t>
            </a:r>
            <a:endParaRPr lang="ko-KR" altLang="en-US" sz="1600" dirty="0">
              <a:solidFill>
                <a:schemeClr val="tx1">
                  <a:lumMod val="95000"/>
                  <a:lumOff val="5000"/>
                </a:schemeClr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79571" y="1340012"/>
            <a:ext cx="1383712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ko-KR" altLang="en-US" sz="1200" dirty="0" smtClean="0">
                <a:solidFill>
                  <a:schemeClr val="bg1">
                    <a:lumMod val="8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프로젝트 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소개</a:t>
            </a:r>
            <a:endParaRPr lang="en-US" altLang="ko-KR" sz="1200" dirty="0">
              <a:solidFill>
                <a:schemeClr val="bg1">
                  <a:lumMod val="85000"/>
                </a:schemeClr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lvl="0"/>
            <a:r>
              <a:rPr lang="ko-KR" altLang="en-US" sz="1200" dirty="0" smtClean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   개발배경 </a:t>
            </a:r>
            <a:r>
              <a:rPr lang="ko-KR" altLang="en-US" sz="1200" dirty="0" smtClean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및 목적</a:t>
            </a:r>
            <a:r>
              <a:rPr lang="en-US" altLang="ko-KR" sz="1100" dirty="0" smtClean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100" dirty="0" smtClean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200" dirty="0" smtClean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   </a:t>
            </a:r>
            <a:r>
              <a:rPr lang="ko-KR" altLang="en-US" sz="1200" dirty="0" smtClean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기대효과</a:t>
            </a:r>
            <a:endParaRPr lang="en-US" altLang="ko-KR" sz="1100" dirty="0" smtClean="0">
              <a:solidFill>
                <a:schemeClr val="bg1">
                  <a:lumMod val="85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0">
              <a:lnSpc>
                <a:spcPct val="200000"/>
              </a:lnSpc>
            </a:pPr>
            <a:r>
              <a:rPr lang="ko-KR" alt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업무 분장</a:t>
            </a:r>
            <a:endParaRPr lang="en-US" altLang="ko-KR" sz="1200" dirty="0" smtClean="0">
              <a:solidFill>
                <a:schemeClr val="tx1">
                  <a:lumMod val="95000"/>
                  <a:lumOff val="5000"/>
                </a:schemeClr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lvl="0">
              <a:lnSpc>
                <a:spcPct val="200000"/>
              </a:lnSpc>
            </a:pPr>
            <a:r>
              <a:rPr lang="ko-KR" altLang="en-US" sz="1200" dirty="0" smtClean="0">
                <a:solidFill>
                  <a:schemeClr val="bg1">
                    <a:lumMod val="8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개발 </a:t>
            </a:r>
            <a:r>
              <a:rPr lang="ko-KR" altLang="en-US" sz="1200" dirty="0" smtClean="0">
                <a:solidFill>
                  <a:schemeClr val="bg1">
                    <a:lumMod val="8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환경</a:t>
            </a:r>
            <a:endParaRPr lang="en-US" altLang="ko-KR" sz="1200" dirty="0" smtClean="0">
              <a:solidFill>
                <a:schemeClr val="bg1">
                  <a:lumMod val="85000"/>
                </a:schemeClr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lvl="0">
              <a:lnSpc>
                <a:spcPct val="200000"/>
              </a:lnSpc>
            </a:pPr>
            <a:r>
              <a:rPr lang="ko-KR" altLang="en-US" sz="1200" dirty="0" smtClean="0">
                <a:solidFill>
                  <a:schemeClr val="bg1">
                    <a:lumMod val="8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메뉴 </a:t>
            </a:r>
            <a:r>
              <a:rPr lang="ko-KR" altLang="en-US" sz="1200" dirty="0" smtClean="0">
                <a:solidFill>
                  <a:schemeClr val="bg1">
                    <a:lumMod val="8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트리</a:t>
            </a:r>
            <a:endParaRPr lang="en-US" altLang="ko-KR" sz="1200" dirty="0">
              <a:solidFill>
                <a:schemeClr val="bg1">
                  <a:lumMod val="85000"/>
                </a:schemeClr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lvl="0">
              <a:lnSpc>
                <a:spcPct val="200000"/>
              </a:lnSpc>
            </a:pPr>
            <a:r>
              <a:rPr lang="en-US" altLang="ko-KR" sz="1200" dirty="0" smtClean="0">
                <a:solidFill>
                  <a:schemeClr val="bg1">
                    <a:lumMod val="8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ERD</a:t>
            </a:r>
          </a:p>
          <a:p>
            <a:pPr lvl="0">
              <a:lnSpc>
                <a:spcPct val="200000"/>
              </a:lnSpc>
            </a:pPr>
            <a:r>
              <a:rPr lang="ko-KR" altLang="en-US" sz="1200" dirty="0" smtClean="0">
                <a:solidFill>
                  <a:schemeClr val="bg1">
                    <a:lumMod val="8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기능 </a:t>
            </a:r>
            <a:r>
              <a:rPr lang="ko-KR" altLang="en-US" sz="1200" dirty="0" smtClean="0">
                <a:solidFill>
                  <a:schemeClr val="bg1">
                    <a:lumMod val="8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분해도</a:t>
            </a:r>
            <a:endParaRPr lang="en-US" altLang="ko-KR" sz="1200" dirty="0" smtClean="0">
              <a:solidFill>
                <a:schemeClr val="bg1">
                  <a:lumMod val="85000"/>
                </a:schemeClr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lvl="0">
              <a:lnSpc>
                <a:spcPct val="200000"/>
              </a:lnSpc>
            </a:pPr>
            <a:r>
              <a:rPr lang="ko-KR" altLang="en-US" sz="1200" dirty="0" smtClean="0">
                <a:solidFill>
                  <a:schemeClr val="bg1">
                    <a:lumMod val="8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주요 화면</a:t>
            </a:r>
            <a:endParaRPr lang="en-US" altLang="ko-KR" sz="1200" dirty="0">
              <a:solidFill>
                <a:schemeClr val="bg1">
                  <a:lumMod val="85000"/>
                </a:schemeClr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29" name="모서리가 둥근 직사각형 28"/>
          <p:cNvSpPr/>
          <p:nvPr/>
        </p:nvSpPr>
        <p:spPr>
          <a:xfrm>
            <a:off x="3295990" y="614837"/>
            <a:ext cx="4482326" cy="5821581"/>
          </a:xfrm>
          <a:prstGeom prst="roundRect">
            <a:avLst>
              <a:gd name="adj" fmla="val 2745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모서리가 둥근 직사각형 29"/>
          <p:cNvSpPr/>
          <p:nvPr/>
        </p:nvSpPr>
        <p:spPr>
          <a:xfrm>
            <a:off x="3409095" y="965258"/>
            <a:ext cx="4256118" cy="533781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4605370" y="4087086"/>
            <a:ext cx="6575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팀원 </a:t>
            </a:r>
            <a:r>
              <a:rPr lang="en-US" altLang="ko-KR" sz="1400" dirty="0" smtClean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2</a:t>
            </a:r>
            <a:endParaRPr lang="ko-KR" altLang="en-US" sz="14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441236" y="3917809"/>
            <a:ext cx="13132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기획 및 설계</a:t>
            </a:r>
            <a:endParaRPr lang="en-US" altLang="ko-KR" sz="1200" dirty="0"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  <a:p>
            <a:r>
              <a:rPr lang="ko-KR" altLang="en-US" sz="12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구매자 관리</a:t>
            </a:r>
            <a:endParaRPr lang="en-US" altLang="ko-KR" sz="1200" dirty="0"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  <a:p>
            <a:r>
              <a:rPr lang="en-US" altLang="ko-KR" sz="12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PPT</a:t>
            </a:r>
            <a:r>
              <a:rPr lang="en-US" altLang="ko-KR" sz="1050" dirty="0">
                <a:solidFill>
                  <a:prstClr val="black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 (</a:t>
            </a:r>
            <a:r>
              <a:rPr lang="ko-KR" altLang="en-US" sz="1050" dirty="0">
                <a:solidFill>
                  <a:prstClr val="black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테이블명세서</a:t>
            </a:r>
            <a:r>
              <a:rPr lang="en-US" altLang="ko-KR" sz="1050" dirty="0">
                <a:solidFill>
                  <a:prstClr val="black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)</a:t>
            </a:r>
            <a:endParaRPr lang="ko-KR" altLang="en-US" sz="1200" dirty="0"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946935" y="3969512"/>
            <a:ext cx="571500" cy="542925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4605370" y="3001186"/>
            <a:ext cx="7200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김 찬양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441236" y="2739576"/>
            <a:ext cx="11448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기획 및 설계</a:t>
            </a:r>
            <a:endParaRPr lang="en-US" altLang="ko-KR" sz="1200" dirty="0"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  <a:p>
            <a:r>
              <a:rPr lang="en-US" altLang="ko-KR" sz="1200" dirty="0" smtClean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Tiles, </a:t>
            </a:r>
            <a:r>
              <a:rPr lang="ko-KR" altLang="en-US" sz="1200" dirty="0" smtClean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전체병합</a:t>
            </a:r>
            <a:endParaRPr lang="en-US" altLang="ko-KR" sz="1200" dirty="0"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  <a:p>
            <a:r>
              <a:rPr lang="ko-KR" altLang="en-US" sz="12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디자인</a:t>
            </a:r>
            <a:endParaRPr lang="en-US" altLang="ko-KR" sz="1200" dirty="0"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  <a:p>
            <a:r>
              <a:rPr lang="en-US" altLang="ko-KR" sz="12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PPT</a:t>
            </a:r>
            <a:endParaRPr lang="ko-KR" altLang="en-US" sz="1200" dirty="0"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</p:txBody>
      </p:sp>
      <p:pic>
        <p:nvPicPr>
          <p:cNvPr id="38" name="그림 37"/>
          <p:cNvPicPr>
            <a:picLocks noChangeAspect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008849" y="2893137"/>
            <a:ext cx="447675" cy="523875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4605371" y="5146531"/>
            <a:ext cx="6575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팀원 </a:t>
            </a:r>
            <a:r>
              <a:rPr lang="en-US" altLang="ko-KR" sz="1400" dirty="0" smtClean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3</a:t>
            </a:r>
            <a:endParaRPr lang="ko-KR" altLang="en-US" sz="14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5441235" y="4977254"/>
            <a:ext cx="18085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기획 및 설계</a:t>
            </a:r>
            <a:endParaRPr lang="en-US" altLang="ko-KR" sz="1200" dirty="0"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  <a:p>
            <a:r>
              <a:rPr lang="ko-KR" altLang="en-US" sz="12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상품 관리</a:t>
            </a:r>
            <a:endParaRPr lang="en-US" altLang="ko-KR" sz="1200" dirty="0"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  <a:p>
            <a:r>
              <a:rPr lang="en-US" altLang="ko-KR" sz="12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PPT</a:t>
            </a:r>
            <a:r>
              <a:rPr lang="en-US" altLang="ko-KR" sz="1050" dirty="0">
                <a:solidFill>
                  <a:prstClr val="black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 (</a:t>
            </a:r>
            <a:r>
              <a:rPr lang="ko-KR" altLang="en-US" sz="1050" dirty="0">
                <a:solidFill>
                  <a:prstClr val="black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메뉴 트리</a:t>
            </a:r>
            <a:r>
              <a:rPr lang="en-US" altLang="ko-KR" sz="1050" dirty="0">
                <a:solidFill>
                  <a:prstClr val="black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, </a:t>
            </a:r>
            <a:r>
              <a:rPr lang="ko-KR" altLang="en-US" sz="1050" dirty="0">
                <a:solidFill>
                  <a:prstClr val="black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기능 분해도</a:t>
            </a:r>
            <a:r>
              <a:rPr lang="en-US" altLang="ko-KR" sz="1050" dirty="0">
                <a:solidFill>
                  <a:prstClr val="black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)</a:t>
            </a:r>
            <a:endParaRPr lang="ko-KR" altLang="en-US" sz="1200" dirty="0"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</p:txBody>
      </p:sp>
      <p:pic>
        <p:nvPicPr>
          <p:cNvPr id="46" name="그림 45"/>
          <p:cNvPicPr>
            <a:picLocks noChangeAspect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994560" y="5095632"/>
            <a:ext cx="476250" cy="409575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4605371" y="2014062"/>
            <a:ext cx="6575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팀원 </a:t>
            </a:r>
            <a:r>
              <a:rPr lang="en-US" altLang="ko-KR" sz="1400" dirty="0" smtClean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1</a:t>
            </a:r>
            <a:endParaRPr lang="ko-KR" altLang="en-US" sz="14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5441236" y="1844783"/>
            <a:ext cx="15056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기획 및 설계</a:t>
            </a:r>
            <a:endParaRPr lang="en-US" altLang="ko-KR" sz="1200" dirty="0"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  <a:p>
            <a:r>
              <a:rPr lang="ko-KR" altLang="en-US" sz="12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판매가격 관리</a:t>
            </a:r>
            <a:endParaRPr lang="en-US" altLang="ko-KR" sz="1200" dirty="0"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  <a:p>
            <a:r>
              <a:rPr lang="en-US" altLang="ko-KR" sz="1200" dirty="0" smtClean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PPT </a:t>
            </a:r>
            <a:r>
              <a:rPr lang="en-US" altLang="ko-KR" sz="1050" dirty="0" smtClean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(ERD</a:t>
            </a:r>
            <a:r>
              <a:rPr lang="en-US" altLang="ko-KR" sz="105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,</a:t>
            </a:r>
            <a:r>
              <a:rPr lang="ko-KR" altLang="en-US" sz="105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업무 </a:t>
            </a:r>
            <a:r>
              <a:rPr lang="ko-KR" altLang="en-US" sz="1050" dirty="0" smtClean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흐름도</a:t>
            </a:r>
            <a:r>
              <a:rPr lang="en-US" altLang="ko-KR" sz="1050" dirty="0" smtClean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)</a:t>
            </a:r>
            <a:endParaRPr lang="ko-KR" altLang="en-US" sz="1200" dirty="0"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</p:txBody>
      </p:sp>
      <p:pic>
        <p:nvPicPr>
          <p:cNvPr id="51" name="그림 50"/>
          <p:cNvPicPr>
            <a:picLocks noChangeAspect="1"/>
          </p:cNvPicPr>
          <p:nvPr/>
        </p:nvPicPr>
        <p:blipFill>
          <a:blip r:embed="rId5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989799" y="1920299"/>
            <a:ext cx="485775" cy="495300"/>
          </a:xfrm>
          <a:prstGeom prst="rect">
            <a:avLst/>
          </a:prstGeom>
        </p:spPr>
      </p:pic>
      <p:grpSp>
        <p:nvGrpSpPr>
          <p:cNvPr id="52" name="그룹 51"/>
          <p:cNvGrpSpPr/>
          <p:nvPr/>
        </p:nvGrpSpPr>
        <p:grpSpPr>
          <a:xfrm>
            <a:off x="3841356" y="2600502"/>
            <a:ext cx="3391594" cy="2180358"/>
            <a:chOff x="2571753" y="2560463"/>
            <a:chExt cx="3571875" cy="2180358"/>
          </a:xfrm>
        </p:grpSpPr>
        <p:cxnSp>
          <p:nvCxnSpPr>
            <p:cNvPr id="54" name="직선 연결선 53"/>
            <p:cNvCxnSpPr/>
            <p:nvPr/>
          </p:nvCxnSpPr>
          <p:spPr>
            <a:xfrm>
              <a:off x="2571753" y="2560463"/>
              <a:ext cx="3571875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 55"/>
            <p:cNvCxnSpPr/>
            <p:nvPr/>
          </p:nvCxnSpPr>
          <p:spPr>
            <a:xfrm>
              <a:off x="2571753" y="3636788"/>
              <a:ext cx="3571875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/>
            <p:cNvCxnSpPr/>
            <p:nvPr/>
          </p:nvCxnSpPr>
          <p:spPr>
            <a:xfrm>
              <a:off x="2571753" y="4740821"/>
              <a:ext cx="3571875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모서리가 둥근 직사각형 57"/>
          <p:cNvSpPr/>
          <p:nvPr/>
        </p:nvSpPr>
        <p:spPr>
          <a:xfrm>
            <a:off x="4469919" y="770689"/>
            <a:ext cx="2134468" cy="394276"/>
          </a:xfrm>
          <a:prstGeom prst="roundRect">
            <a:avLst>
              <a:gd name="adj" fmla="val 14925"/>
            </a:avLst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TextBox 58"/>
          <p:cNvSpPr txBox="1"/>
          <p:nvPr/>
        </p:nvSpPr>
        <p:spPr>
          <a:xfrm>
            <a:off x="4893034" y="816132"/>
            <a:ext cx="12882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Distribution</a:t>
            </a:r>
            <a:endParaRPr lang="ko-KR" altLang="en-US" sz="1600" dirty="0">
              <a:solidFill>
                <a:schemeClr val="bg1">
                  <a:lumMod val="75000"/>
                </a:schemeClr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428762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직선 연결선 25"/>
          <p:cNvCxnSpPr/>
          <p:nvPr/>
        </p:nvCxnSpPr>
        <p:spPr>
          <a:xfrm>
            <a:off x="0" y="1173752"/>
            <a:ext cx="1855832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6191" y="641772"/>
            <a:ext cx="17577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Distribution</a:t>
            </a:r>
            <a:endParaRPr lang="ko-KR" altLang="en-US" sz="1600" dirty="0">
              <a:solidFill>
                <a:schemeClr val="tx1">
                  <a:lumMod val="95000"/>
                  <a:lumOff val="5000"/>
                </a:schemeClr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79571" y="1340012"/>
            <a:ext cx="1383712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ko-KR" altLang="en-US" sz="1200" dirty="0" smtClean="0">
                <a:solidFill>
                  <a:schemeClr val="bg1">
                    <a:lumMod val="8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프로젝트 소개</a:t>
            </a:r>
            <a:endParaRPr lang="en-US" altLang="ko-KR" sz="1200" dirty="0" smtClean="0">
              <a:solidFill>
                <a:schemeClr val="bg1">
                  <a:lumMod val="85000"/>
                </a:schemeClr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lvl="0"/>
            <a:r>
              <a:rPr lang="ko-KR" altLang="en-US" sz="1200" dirty="0" smtClean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   개발배경 및 목적</a:t>
            </a:r>
            <a:r>
              <a:rPr lang="en-US" altLang="ko-KR" sz="1100" dirty="0" smtClean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100" dirty="0" smtClean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200" dirty="0" smtClean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   </a:t>
            </a:r>
            <a:r>
              <a:rPr lang="ko-KR" altLang="en-US" sz="1200" dirty="0" smtClean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기대효과</a:t>
            </a:r>
            <a:endParaRPr lang="en-US" altLang="ko-KR" sz="1100" dirty="0">
              <a:solidFill>
                <a:schemeClr val="bg1">
                  <a:lumMod val="85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0">
              <a:lnSpc>
                <a:spcPct val="200000"/>
              </a:lnSpc>
            </a:pPr>
            <a:r>
              <a:rPr lang="ko-KR" altLang="en-US" sz="1200" dirty="0" smtClean="0">
                <a:solidFill>
                  <a:schemeClr val="bg1">
                    <a:lumMod val="8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업무 </a:t>
            </a:r>
            <a:r>
              <a:rPr lang="ko-KR" altLang="en-US" sz="1200" dirty="0" smtClean="0">
                <a:solidFill>
                  <a:schemeClr val="bg1">
                    <a:lumMod val="8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분장</a:t>
            </a:r>
            <a:endParaRPr lang="en-US" altLang="ko-KR" sz="1200" dirty="0" smtClean="0">
              <a:solidFill>
                <a:schemeClr val="bg1">
                  <a:lumMod val="85000"/>
                </a:schemeClr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lvl="0">
              <a:lnSpc>
                <a:spcPct val="200000"/>
              </a:lnSpc>
            </a:pPr>
            <a:r>
              <a:rPr lang="ko-KR" alt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개발 </a:t>
            </a:r>
            <a:r>
              <a:rPr lang="ko-KR" alt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환경</a:t>
            </a:r>
            <a:endParaRPr lang="en-US" altLang="ko-KR" sz="1200" dirty="0" smtClean="0">
              <a:solidFill>
                <a:schemeClr val="tx1">
                  <a:lumMod val="95000"/>
                  <a:lumOff val="5000"/>
                </a:schemeClr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lvl="0">
              <a:lnSpc>
                <a:spcPct val="200000"/>
              </a:lnSpc>
            </a:pPr>
            <a:r>
              <a:rPr lang="ko-KR" altLang="en-US" sz="1200" dirty="0" smtClean="0">
                <a:solidFill>
                  <a:schemeClr val="bg1">
                    <a:lumMod val="8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메뉴 </a:t>
            </a:r>
            <a:r>
              <a:rPr lang="ko-KR" altLang="en-US" sz="1200" dirty="0" smtClean="0">
                <a:solidFill>
                  <a:schemeClr val="bg1">
                    <a:lumMod val="8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트리</a:t>
            </a:r>
            <a:endParaRPr lang="en-US" altLang="ko-KR" sz="1200" dirty="0">
              <a:solidFill>
                <a:schemeClr val="bg1">
                  <a:lumMod val="85000"/>
                </a:schemeClr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lvl="0">
              <a:lnSpc>
                <a:spcPct val="200000"/>
              </a:lnSpc>
            </a:pPr>
            <a:r>
              <a:rPr lang="en-US" altLang="ko-KR" sz="1200" dirty="0" smtClean="0">
                <a:solidFill>
                  <a:schemeClr val="bg1">
                    <a:lumMod val="8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ERD</a:t>
            </a:r>
          </a:p>
          <a:p>
            <a:pPr lvl="0">
              <a:lnSpc>
                <a:spcPct val="200000"/>
              </a:lnSpc>
            </a:pPr>
            <a:r>
              <a:rPr lang="ko-KR" altLang="en-US" sz="1200" dirty="0" smtClean="0">
                <a:solidFill>
                  <a:schemeClr val="bg1">
                    <a:lumMod val="8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기능 분해도</a:t>
            </a:r>
            <a:endParaRPr lang="en-US" altLang="ko-KR" sz="1200" dirty="0" smtClean="0">
              <a:solidFill>
                <a:schemeClr val="bg1">
                  <a:lumMod val="85000"/>
                </a:schemeClr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lvl="0">
              <a:lnSpc>
                <a:spcPct val="200000"/>
              </a:lnSpc>
            </a:pPr>
            <a:r>
              <a:rPr lang="ko-KR" altLang="en-US" sz="1200" dirty="0" smtClean="0">
                <a:solidFill>
                  <a:schemeClr val="bg1">
                    <a:lumMod val="8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주요 화면</a:t>
            </a:r>
            <a:endParaRPr lang="en-US" altLang="ko-KR" sz="1200" dirty="0">
              <a:solidFill>
                <a:schemeClr val="bg1">
                  <a:lumMod val="85000"/>
                </a:schemeClr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grpSp>
        <p:nvGrpSpPr>
          <p:cNvPr id="55" name="그룹 54"/>
          <p:cNvGrpSpPr/>
          <p:nvPr/>
        </p:nvGrpSpPr>
        <p:grpSpPr>
          <a:xfrm>
            <a:off x="2175884" y="971952"/>
            <a:ext cx="6568202" cy="5086148"/>
            <a:chOff x="2175884" y="832102"/>
            <a:chExt cx="6568202" cy="5086148"/>
          </a:xfrm>
        </p:grpSpPr>
        <p:sp>
          <p:nvSpPr>
            <p:cNvPr id="25" name="직사각형 24"/>
            <p:cNvSpPr/>
            <p:nvPr/>
          </p:nvSpPr>
          <p:spPr>
            <a:xfrm>
              <a:off x="2175884" y="929238"/>
              <a:ext cx="6568202" cy="588438"/>
            </a:xfrm>
            <a:prstGeom prst="rect">
              <a:avLst/>
            </a:prstGeom>
            <a:solidFill>
              <a:srgbClr val="4444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Noto Sans KR Light" panose="020B0300000000000000" pitchFamily="34" charset="-127"/>
                <a:ea typeface="Noto Sans KR Light" panose="020B0300000000000000" pitchFamily="34" charset="-127"/>
              </a:endParaRPr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4253999" y="832102"/>
              <a:ext cx="4490087" cy="507831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300000"/>
                </a:lnSpc>
              </a:pPr>
              <a:r>
                <a:rPr lang="ko-KR" altLang="en-US" sz="1200" b="1" dirty="0">
                  <a:solidFill>
                    <a:schemeClr val="bg1">
                      <a:lumMod val="85000"/>
                    </a:schemeClr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개발도구</a:t>
              </a:r>
              <a:endParaRPr lang="en-US" altLang="ko-KR" sz="1200" b="1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  <a:p>
              <a:pPr algn="ctr">
                <a:lnSpc>
                  <a:spcPct val="300000"/>
                </a:lnSpc>
              </a:pPr>
              <a:r>
                <a:rPr lang="en-US" altLang="ko-KR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MS Window 10</a:t>
              </a:r>
            </a:p>
            <a:p>
              <a:pPr algn="ctr">
                <a:lnSpc>
                  <a:spcPct val="300000"/>
                </a:lnSpc>
              </a:pPr>
              <a:r>
                <a:rPr lang="en-US" altLang="ko-KR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Spring Tool Suite 3.9.15.RELEASE</a:t>
              </a:r>
            </a:p>
            <a:p>
              <a:pPr algn="ctr">
                <a:lnSpc>
                  <a:spcPct val="300000"/>
                </a:lnSpc>
              </a:pPr>
              <a:r>
                <a:rPr lang="en-US" altLang="ko-KR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Java, </a:t>
              </a:r>
              <a:r>
                <a:rPr lang="en-US" altLang="ko-KR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Jsp</a:t>
              </a:r>
              <a:r>
                <a:rPr lang="en-US" altLang="ko-KR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, JavaScript, JQuery, HTML5, </a:t>
              </a:r>
              <a:r>
                <a:rPr lang="en-US" altLang="ko-KR" sz="12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CSS3, Ajax</a:t>
              </a:r>
              <a:endPara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  <a:p>
              <a:pPr algn="ctr">
                <a:lnSpc>
                  <a:spcPct val="300000"/>
                </a:lnSpc>
              </a:pPr>
              <a:r>
                <a:rPr lang="en-US" altLang="ko-KR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Oracle 11g </a:t>
              </a:r>
              <a:r>
                <a:rPr lang="en-US" altLang="ko-KR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xe</a:t>
              </a:r>
              <a:r>
                <a:rPr lang="en-US" altLang="ko-KR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 </a:t>
              </a:r>
              <a:endParaRPr lang="en-US" altLang="ko-KR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  <a:p>
              <a:pPr algn="ctr">
                <a:lnSpc>
                  <a:spcPct val="300000"/>
                </a:lnSpc>
              </a:pPr>
              <a:r>
                <a:rPr lang="en-US" altLang="ko-KR" sz="1200" dirty="0" err="1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db</a:t>
              </a:r>
              <a:r>
                <a:rPr lang="en-US" altLang="ko-KR" sz="12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 diagram</a:t>
              </a:r>
              <a:endPara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  <a:p>
              <a:pPr algn="ctr">
                <a:lnSpc>
                  <a:spcPct val="300000"/>
                </a:lnSpc>
              </a:pPr>
              <a:r>
                <a:rPr lang="en-US" altLang="ko-KR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Apache Tomcat v9.0</a:t>
              </a:r>
            </a:p>
            <a:p>
              <a:pPr algn="ctr">
                <a:lnSpc>
                  <a:spcPct val="300000"/>
                </a:lnSpc>
              </a:pPr>
              <a:r>
                <a:rPr lang="en-US" altLang="ko-KR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MyBatis</a:t>
              </a:r>
              <a:r>
                <a:rPr lang="en-US" altLang="ko-KR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, </a:t>
              </a:r>
              <a:r>
                <a:rPr lang="en-US" altLang="ko-KR" sz="12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Bootstrap</a:t>
              </a:r>
            </a:p>
            <a:p>
              <a:pPr algn="ctr">
                <a:lnSpc>
                  <a:spcPct val="300000"/>
                </a:lnSpc>
              </a:pPr>
              <a:r>
                <a:rPr lang="en-US" altLang="ko-KR" sz="12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GitHub, </a:t>
              </a:r>
              <a:r>
                <a:rPr lang="en-US" altLang="ko-KR" sz="1200" dirty="0" err="1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Sourcetree</a:t>
              </a:r>
              <a:endPara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2452554" y="832102"/>
              <a:ext cx="1524776" cy="50783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 algn="ctr">
                <a:lnSpc>
                  <a:spcPct val="300000"/>
                </a:lnSpc>
              </a:pPr>
              <a:r>
                <a:rPr lang="ko-KR" altLang="en-US" sz="1200" b="1" dirty="0">
                  <a:solidFill>
                    <a:schemeClr val="bg1">
                      <a:lumMod val="85000"/>
                    </a:schemeClr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개발환경</a:t>
              </a:r>
              <a:endParaRPr lang="en-US" altLang="ko-KR" sz="1200" b="1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  <a:p>
              <a:pPr lvl="0" algn="ctr">
                <a:lnSpc>
                  <a:spcPct val="300000"/>
                </a:lnSpc>
              </a:pPr>
              <a:r>
                <a:rPr lang="ko-KR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운영체제</a:t>
              </a:r>
              <a:endParaRPr lang="en-US" altLang="ko-KR" sz="1200" dirty="0">
                <a:solidFill>
                  <a:prstClr val="black">
                    <a:lumMod val="95000"/>
                    <a:lumOff val="5000"/>
                  </a:prstClr>
                </a:solidFill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  <a:p>
              <a:pPr lvl="0" algn="ctr">
                <a:lnSpc>
                  <a:spcPct val="300000"/>
                </a:lnSpc>
              </a:pPr>
              <a:r>
                <a:rPr lang="ko-KR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통합개발환경</a:t>
              </a:r>
              <a:endParaRPr lang="en-US" altLang="ko-KR" sz="1200" dirty="0">
                <a:solidFill>
                  <a:prstClr val="black">
                    <a:lumMod val="95000"/>
                    <a:lumOff val="5000"/>
                  </a:prstClr>
                </a:solidFill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  <a:p>
              <a:pPr lvl="0" algn="ctr">
                <a:lnSpc>
                  <a:spcPct val="300000"/>
                </a:lnSpc>
              </a:pPr>
              <a:r>
                <a:rPr lang="ko-KR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개발 언어</a:t>
              </a:r>
              <a:endParaRPr lang="en-US" altLang="ko-KR" sz="1200" dirty="0">
                <a:solidFill>
                  <a:prstClr val="black">
                    <a:lumMod val="95000"/>
                    <a:lumOff val="5000"/>
                  </a:prstClr>
                </a:solidFill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  <a:p>
              <a:pPr algn="ctr">
                <a:lnSpc>
                  <a:spcPct val="300000"/>
                </a:lnSpc>
              </a:pPr>
              <a:r>
                <a:rPr lang="ko-KR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데이터베이스</a:t>
              </a:r>
              <a:endParaRPr lang="en-US" altLang="ko-KR" sz="1200" dirty="0">
                <a:solidFill>
                  <a:prstClr val="black">
                    <a:lumMod val="95000"/>
                    <a:lumOff val="5000"/>
                  </a:prstClr>
                </a:solidFill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  <a:p>
              <a:pPr lvl="0" algn="ctr">
                <a:lnSpc>
                  <a:spcPct val="300000"/>
                </a:lnSpc>
              </a:pPr>
              <a:r>
                <a:rPr lang="ko-KR" altLang="en-US" sz="1200" dirty="0" smtClean="0">
                  <a:solidFill>
                    <a:prstClr val="black">
                      <a:lumMod val="95000"/>
                      <a:lumOff val="5000"/>
                    </a:prstClr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데이터베이스 </a:t>
              </a:r>
              <a:r>
                <a:rPr lang="ko-KR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설계</a:t>
              </a:r>
              <a:endParaRPr lang="en-US" altLang="ko-KR" sz="1200" dirty="0">
                <a:solidFill>
                  <a:prstClr val="black">
                    <a:lumMod val="95000"/>
                    <a:lumOff val="5000"/>
                  </a:prstClr>
                </a:solidFill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  <a:p>
              <a:pPr lvl="0" algn="ctr">
                <a:lnSpc>
                  <a:spcPct val="300000"/>
                </a:lnSpc>
              </a:pPr>
              <a:r>
                <a:rPr lang="ko-KR" altLang="en-US" sz="1200" dirty="0" smtClean="0">
                  <a:solidFill>
                    <a:prstClr val="black">
                      <a:lumMod val="95000"/>
                      <a:lumOff val="5000"/>
                    </a:prstClr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웹 </a:t>
              </a:r>
              <a:r>
                <a:rPr lang="ko-KR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어플리케이션 서버</a:t>
              </a:r>
              <a:endParaRPr lang="en-US" altLang="ko-KR" sz="1200" dirty="0">
                <a:solidFill>
                  <a:prstClr val="black">
                    <a:lumMod val="95000"/>
                    <a:lumOff val="5000"/>
                  </a:prstClr>
                </a:solidFill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  <a:p>
              <a:pPr lvl="0" algn="ctr">
                <a:lnSpc>
                  <a:spcPct val="300000"/>
                </a:lnSpc>
              </a:pPr>
              <a:r>
                <a:rPr lang="ko-KR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웹 </a:t>
              </a:r>
              <a:r>
                <a:rPr lang="ko-KR" altLang="en-US" sz="1200" dirty="0" smtClean="0">
                  <a:solidFill>
                    <a:prstClr val="black">
                      <a:lumMod val="95000"/>
                      <a:lumOff val="5000"/>
                    </a:prstClr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프레임워크</a:t>
              </a:r>
              <a:endParaRPr lang="en-US" altLang="ko-KR" sz="120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  <a:p>
              <a:pPr lvl="0" algn="ctr">
                <a:lnSpc>
                  <a:spcPct val="300000"/>
                </a:lnSpc>
              </a:pPr>
              <a:r>
                <a:rPr lang="ko-KR" altLang="en-US" sz="1200" dirty="0" smtClean="0">
                  <a:solidFill>
                    <a:prstClr val="black">
                      <a:lumMod val="95000"/>
                      <a:lumOff val="5000"/>
                    </a:prstClr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형상관리</a:t>
              </a:r>
              <a:endParaRPr lang="en-US" altLang="ko-KR" sz="1200" dirty="0">
                <a:solidFill>
                  <a:prstClr val="black">
                    <a:lumMod val="95000"/>
                    <a:lumOff val="5000"/>
                  </a:prstClr>
                </a:solidFill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  <p:cxnSp>
          <p:nvCxnSpPr>
            <p:cNvPr id="40" name="직선 연결선 39"/>
            <p:cNvCxnSpPr/>
            <p:nvPr/>
          </p:nvCxnSpPr>
          <p:spPr>
            <a:xfrm>
              <a:off x="2175884" y="2040519"/>
              <a:ext cx="6568202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40"/>
            <p:cNvCxnSpPr/>
            <p:nvPr/>
          </p:nvCxnSpPr>
          <p:spPr>
            <a:xfrm flipV="1">
              <a:off x="4253999" y="929239"/>
              <a:ext cx="0" cy="4989011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 42"/>
            <p:cNvCxnSpPr/>
            <p:nvPr/>
          </p:nvCxnSpPr>
          <p:spPr>
            <a:xfrm>
              <a:off x="2175884" y="2594351"/>
              <a:ext cx="6568202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 43"/>
            <p:cNvCxnSpPr/>
            <p:nvPr/>
          </p:nvCxnSpPr>
          <p:spPr>
            <a:xfrm>
              <a:off x="2175884" y="3148183"/>
              <a:ext cx="6568202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/>
            <p:cNvCxnSpPr/>
            <p:nvPr/>
          </p:nvCxnSpPr>
          <p:spPr>
            <a:xfrm>
              <a:off x="2175884" y="3702015"/>
              <a:ext cx="6568202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 48"/>
            <p:cNvCxnSpPr/>
            <p:nvPr/>
          </p:nvCxnSpPr>
          <p:spPr>
            <a:xfrm>
              <a:off x="2175884" y="4255848"/>
              <a:ext cx="6568202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 49"/>
            <p:cNvCxnSpPr/>
            <p:nvPr/>
          </p:nvCxnSpPr>
          <p:spPr>
            <a:xfrm>
              <a:off x="2175884" y="4809681"/>
              <a:ext cx="6568202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 51"/>
            <p:cNvCxnSpPr/>
            <p:nvPr/>
          </p:nvCxnSpPr>
          <p:spPr>
            <a:xfrm>
              <a:off x="2175884" y="5363514"/>
              <a:ext cx="6568202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 52"/>
            <p:cNvCxnSpPr/>
            <p:nvPr/>
          </p:nvCxnSpPr>
          <p:spPr>
            <a:xfrm>
              <a:off x="2175884" y="5918250"/>
              <a:ext cx="6568202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xmlns="" val="1428762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직선 연결선 25"/>
          <p:cNvCxnSpPr/>
          <p:nvPr/>
        </p:nvCxnSpPr>
        <p:spPr>
          <a:xfrm>
            <a:off x="0" y="1173752"/>
            <a:ext cx="1855832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6191" y="641772"/>
            <a:ext cx="17577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Distribution</a:t>
            </a:r>
            <a:endParaRPr lang="ko-KR" altLang="en-US" sz="1600" dirty="0">
              <a:solidFill>
                <a:schemeClr val="tx1">
                  <a:lumMod val="95000"/>
                  <a:lumOff val="5000"/>
                </a:schemeClr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79571" y="1340012"/>
            <a:ext cx="1383712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ko-KR" altLang="en-US" sz="1200" dirty="0" smtClean="0">
                <a:solidFill>
                  <a:schemeClr val="bg1">
                    <a:lumMod val="8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프로젝트 소개</a:t>
            </a:r>
            <a:endParaRPr lang="en-US" altLang="ko-KR" sz="1200" dirty="0" smtClean="0">
              <a:solidFill>
                <a:schemeClr val="bg1">
                  <a:lumMod val="85000"/>
                </a:schemeClr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lvl="0"/>
            <a:r>
              <a:rPr lang="ko-KR" altLang="en-US" sz="1200" dirty="0" smtClean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   개발배경 및 목적</a:t>
            </a:r>
            <a:r>
              <a:rPr lang="en-US" altLang="ko-KR" sz="1100" dirty="0" smtClean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100" dirty="0" smtClean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200" dirty="0" smtClean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   </a:t>
            </a:r>
            <a:r>
              <a:rPr lang="ko-KR" altLang="en-US" sz="1200" dirty="0" smtClean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기대효과</a:t>
            </a:r>
            <a:endParaRPr lang="en-US" altLang="ko-KR" sz="1100" dirty="0" smtClean="0">
              <a:solidFill>
                <a:schemeClr val="bg1">
                  <a:lumMod val="85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0">
              <a:lnSpc>
                <a:spcPct val="200000"/>
              </a:lnSpc>
            </a:pPr>
            <a:r>
              <a:rPr lang="ko-KR" altLang="en-US" sz="1200" dirty="0" smtClean="0">
                <a:solidFill>
                  <a:schemeClr val="bg1">
                    <a:lumMod val="8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업무 분장</a:t>
            </a:r>
            <a:endParaRPr lang="en-US" altLang="ko-KR" sz="1200" dirty="0" smtClean="0">
              <a:solidFill>
                <a:schemeClr val="bg1">
                  <a:lumMod val="85000"/>
                </a:schemeClr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lvl="0">
              <a:lnSpc>
                <a:spcPct val="200000"/>
              </a:lnSpc>
            </a:pPr>
            <a:r>
              <a:rPr lang="ko-KR" altLang="en-US" sz="1200" dirty="0" smtClean="0">
                <a:solidFill>
                  <a:schemeClr val="bg1">
                    <a:lumMod val="8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개발 </a:t>
            </a:r>
            <a:r>
              <a:rPr lang="ko-KR" altLang="en-US" sz="1200" dirty="0" smtClean="0">
                <a:solidFill>
                  <a:schemeClr val="bg1">
                    <a:lumMod val="8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환경</a:t>
            </a:r>
            <a:endParaRPr lang="en-US" altLang="ko-KR" sz="1200" dirty="0" smtClean="0">
              <a:solidFill>
                <a:schemeClr val="bg1">
                  <a:lumMod val="85000"/>
                </a:schemeClr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lvl="0">
              <a:lnSpc>
                <a:spcPct val="200000"/>
              </a:lnSpc>
            </a:pPr>
            <a:r>
              <a:rPr lang="ko-KR" alt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메뉴 </a:t>
            </a:r>
            <a:r>
              <a:rPr lang="ko-KR" alt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트리</a:t>
            </a:r>
            <a:endParaRPr lang="en-US" altLang="ko-KR" sz="1200" dirty="0">
              <a:solidFill>
                <a:schemeClr val="tx1">
                  <a:lumMod val="95000"/>
                  <a:lumOff val="5000"/>
                </a:schemeClr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lvl="0">
              <a:lnSpc>
                <a:spcPct val="200000"/>
              </a:lnSpc>
            </a:pPr>
            <a:r>
              <a:rPr lang="en-US" altLang="ko-KR" sz="1200" dirty="0" smtClean="0">
                <a:solidFill>
                  <a:schemeClr val="bg1">
                    <a:lumMod val="8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ERD</a:t>
            </a:r>
          </a:p>
          <a:p>
            <a:pPr lvl="0">
              <a:lnSpc>
                <a:spcPct val="200000"/>
              </a:lnSpc>
            </a:pPr>
            <a:r>
              <a:rPr lang="ko-KR" altLang="en-US" sz="1200" dirty="0" smtClean="0">
                <a:solidFill>
                  <a:schemeClr val="bg1">
                    <a:lumMod val="8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기능 </a:t>
            </a:r>
            <a:r>
              <a:rPr lang="ko-KR" altLang="en-US" sz="1200" dirty="0" smtClean="0">
                <a:solidFill>
                  <a:schemeClr val="bg1">
                    <a:lumMod val="8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분해도</a:t>
            </a:r>
            <a:endParaRPr lang="en-US" altLang="ko-KR" sz="1200" dirty="0" smtClean="0">
              <a:solidFill>
                <a:schemeClr val="bg1">
                  <a:lumMod val="85000"/>
                </a:schemeClr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lvl="0">
              <a:lnSpc>
                <a:spcPct val="200000"/>
              </a:lnSpc>
            </a:pPr>
            <a:r>
              <a:rPr lang="ko-KR" altLang="en-US" sz="1200" dirty="0" smtClean="0">
                <a:solidFill>
                  <a:schemeClr val="bg1">
                    <a:lumMod val="8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주요 화면</a:t>
            </a:r>
            <a:endParaRPr lang="en-US" altLang="ko-KR" sz="1200" dirty="0">
              <a:solidFill>
                <a:schemeClr val="bg1">
                  <a:lumMod val="85000"/>
                </a:schemeClr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1746317" y="1095969"/>
            <a:ext cx="6978136" cy="4898576"/>
            <a:chOff x="2509512" y="1095969"/>
            <a:chExt cx="8768088" cy="4898576"/>
          </a:xfrm>
        </p:grpSpPr>
        <p:cxnSp>
          <p:nvCxnSpPr>
            <p:cNvPr id="19" name="직선 연결선 18"/>
            <p:cNvCxnSpPr/>
            <p:nvPr/>
          </p:nvCxnSpPr>
          <p:spPr>
            <a:xfrm>
              <a:off x="10510705" y="2781177"/>
              <a:ext cx="0" cy="2761480"/>
            </a:xfrm>
            <a:prstGeom prst="line">
              <a:avLst/>
            </a:prstGeom>
            <a:ln w="12700">
              <a:solidFill>
                <a:srgbClr val="6C6C6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/>
            <p:cNvCxnSpPr/>
            <p:nvPr/>
          </p:nvCxnSpPr>
          <p:spPr>
            <a:xfrm>
              <a:off x="8701506" y="2781177"/>
              <a:ext cx="0" cy="2761480"/>
            </a:xfrm>
            <a:prstGeom prst="line">
              <a:avLst/>
            </a:prstGeom>
            <a:ln w="12700">
              <a:solidFill>
                <a:srgbClr val="6C6C6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/>
            <p:nvPr/>
          </p:nvCxnSpPr>
          <p:spPr>
            <a:xfrm>
              <a:off x="5084358" y="2781177"/>
              <a:ext cx="0" cy="2761480"/>
            </a:xfrm>
            <a:prstGeom prst="line">
              <a:avLst/>
            </a:prstGeom>
            <a:ln w="12700">
              <a:solidFill>
                <a:srgbClr val="6C6C6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/>
            <p:cNvCxnSpPr/>
            <p:nvPr/>
          </p:nvCxnSpPr>
          <p:spPr>
            <a:xfrm>
              <a:off x="3275159" y="2781177"/>
              <a:ext cx="0" cy="2761480"/>
            </a:xfrm>
            <a:prstGeom prst="line">
              <a:avLst/>
            </a:prstGeom>
            <a:ln w="12700">
              <a:solidFill>
                <a:srgbClr val="6C6C6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/>
            <p:cNvCxnSpPr>
              <a:stCxn id="31" idx="2"/>
            </p:cNvCxnSpPr>
            <p:nvPr/>
          </p:nvCxnSpPr>
          <p:spPr>
            <a:xfrm>
              <a:off x="6893556" y="1475802"/>
              <a:ext cx="1" cy="4066855"/>
            </a:xfrm>
            <a:prstGeom prst="line">
              <a:avLst/>
            </a:prstGeom>
            <a:ln w="12700">
              <a:solidFill>
                <a:srgbClr val="6C6C6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/>
            <p:cNvCxnSpPr/>
            <p:nvPr/>
          </p:nvCxnSpPr>
          <p:spPr>
            <a:xfrm>
              <a:off x="3275159" y="2781177"/>
              <a:ext cx="7235546" cy="0"/>
            </a:xfrm>
            <a:prstGeom prst="line">
              <a:avLst/>
            </a:prstGeom>
            <a:ln w="12700">
              <a:solidFill>
                <a:srgbClr val="6C6C6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직사각형 28"/>
            <p:cNvSpPr/>
            <p:nvPr/>
          </p:nvSpPr>
          <p:spPr>
            <a:xfrm>
              <a:off x="5771631" y="1961187"/>
              <a:ext cx="2243850" cy="451888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50000"/>
                    <a:tint val="66000"/>
                    <a:satMod val="160000"/>
                  </a:schemeClr>
                </a:gs>
                <a:gs pos="37000">
                  <a:schemeClr val="accent5">
                    <a:lumMod val="50000"/>
                    <a:tint val="44500"/>
                    <a:satMod val="160000"/>
                  </a:schemeClr>
                </a:gs>
                <a:gs pos="84000">
                  <a:srgbClr val="ECEDF0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5771631" y="1095969"/>
              <a:ext cx="2243850" cy="451888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50000"/>
                    <a:tint val="66000"/>
                    <a:satMod val="160000"/>
                  </a:schemeClr>
                </a:gs>
                <a:gs pos="37000">
                  <a:schemeClr val="accent5">
                    <a:lumMod val="50000"/>
                    <a:tint val="44500"/>
                    <a:satMod val="160000"/>
                  </a:schemeClr>
                </a:gs>
                <a:gs pos="84000">
                  <a:srgbClr val="ECEDF0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6064028" y="1168025"/>
              <a:ext cx="1659056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4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로그인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6064028" y="2033243"/>
              <a:ext cx="1659056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400" dirty="0" err="1">
                  <a:latin typeface="Noto Sans KR" panose="020B0500000000000000" pitchFamily="34" charset="-127"/>
                  <a:ea typeface="Noto Sans KR" panose="020B0500000000000000" pitchFamily="34" charset="-127"/>
                </a:rPr>
                <a:t>메인페이지</a:t>
              </a:r>
              <a:endParaRPr lang="ko-KR" altLang="en-US" sz="1400" dirty="0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2509512" y="3048192"/>
              <a:ext cx="1531293" cy="451888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50000"/>
                    <a:tint val="66000"/>
                    <a:satMod val="160000"/>
                  </a:schemeClr>
                </a:gs>
                <a:gs pos="37000">
                  <a:schemeClr val="accent5">
                    <a:lumMod val="50000"/>
                    <a:tint val="44500"/>
                    <a:satMod val="160000"/>
                  </a:schemeClr>
                </a:gs>
                <a:gs pos="84000">
                  <a:srgbClr val="ECEDF0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2509512" y="3902679"/>
              <a:ext cx="1531293" cy="451888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50000"/>
                    <a:tint val="66000"/>
                    <a:satMod val="160000"/>
                  </a:schemeClr>
                </a:gs>
                <a:gs pos="37000">
                  <a:schemeClr val="accent5">
                    <a:lumMod val="50000"/>
                    <a:tint val="44500"/>
                    <a:satMod val="160000"/>
                  </a:schemeClr>
                </a:gs>
                <a:gs pos="84000">
                  <a:srgbClr val="ECEDF0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2509512" y="4722668"/>
              <a:ext cx="1531293" cy="451888"/>
            </a:xfrm>
            <a:prstGeom prst="rect">
              <a:avLst/>
            </a:prstGeom>
            <a:gradFill flip="none" rotWithShape="1">
              <a:gsLst>
                <a:gs pos="0">
                  <a:srgbClr val="6C6C6C">
                    <a:tint val="66000"/>
                    <a:satMod val="160000"/>
                  </a:srgbClr>
                </a:gs>
                <a:gs pos="50000">
                  <a:srgbClr val="6C6C6C">
                    <a:tint val="44500"/>
                    <a:satMod val="160000"/>
                  </a:srgbClr>
                </a:gs>
                <a:gs pos="100000">
                  <a:srgbClr val="6C6C6C">
                    <a:tint val="23500"/>
                    <a:satMod val="160000"/>
                  </a:srgb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2509512" y="4722668"/>
              <a:ext cx="1531293" cy="451888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50000"/>
                    <a:tint val="66000"/>
                    <a:satMod val="160000"/>
                  </a:schemeClr>
                </a:gs>
                <a:gs pos="37000">
                  <a:schemeClr val="accent5">
                    <a:lumMod val="50000"/>
                    <a:tint val="44500"/>
                    <a:satMod val="160000"/>
                  </a:schemeClr>
                </a:gs>
                <a:gs pos="84000">
                  <a:srgbClr val="ECEDF0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2509512" y="5542657"/>
              <a:ext cx="1531293" cy="451888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50000"/>
                    <a:tint val="66000"/>
                    <a:satMod val="160000"/>
                  </a:schemeClr>
                </a:gs>
                <a:gs pos="37000">
                  <a:schemeClr val="accent5">
                    <a:lumMod val="50000"/>
                    <a:tint val="44500"/>
                    <a:satMod val="160000"/>
                  </a:schemeClr>
                </a:gs>
                <a:gs pos="84000">
                  <a:srgbClr val="ECEDF0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2694909" y="3143331"/>
              <a:ext cx="1160501" cy="2616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1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상품관리</a:t>
              </a: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2694907" y="3997818"/>
              <a:ext cx="1160502" cy="2616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100" dirty="0" err="1">
                  <a:latin typeface="Noto Sans KR" panose="020B0500000000000000" pitchFamily="34" charset="-127"/>
                  <a:ea typeface="Noto Sans KR" panose="020B0500000000000000" pitchFamily="34" charset="-127"/>
                </a:rPr>
                <a:t>상품리스트</a:t>
              </a:r>
              <a:endParaRPr lang="ko-KR" altLang="en-US" sz="1100" dirty="0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2718669" y="4817807"/>
              <a:ext cx="1112980" cy="2616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1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상품등록</a:t>
              </a: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2718669" y="5637796"/>
              <a:ext cx="1112980" cy="2616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100" dirty="0" err="1">
                  <a:latin typeface="Noto Sans KR" panose="020B0500000000000000" pitchFamily="34" charset="-127"/>
                  <a:ea typeface="Noto Sans KR" panose="020B0500000000000000" pitchFamily="34" charset="-127"/>
                </a:rPr>
                <a:t>상품삭제</a:t>
              </a:r>
              <a:endParaRPr lang="ko-KR" altLang="en-US" sz="1100" dirty="0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6127909" y="5542657"/>
              <a:ext cx="1531293" cy="451888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50000"/>
                    <a:tint val="66000"/>
                    <a:satMod val="160000"/>
                  </a:schemeClr>
                </a:gs>
                <a:gs pos="37000">
                  <a:schemeClr val="accent5">
                    <a:lumMod val="50000"/>
                    <a:tint val="44500"/>
                    <a:satMod val="160000"/>
                  </a:schemeClr>
                </a:gs>
                <a:gs pos="84000">
                  <a:srgbClr val="ECEDF0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6127909" y="3902679"/>
              <a:ext cx="1531293" cy="451888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50000"/>
                    <a:tint val="66000"/>
                    <a:satMod val="160000"/>
                  </a:schemeClr>
                </a:gs>
                <a:gs pos="37000">
                  <a:schemeClr val="accent5">
                    <a:lumMod val="50000"/>
                    <a:tint val="44500"/>
                    <a:satMod val="160000"/>
                  </a:schemeClr>
                </a:gs>
                <a:gs pos="84000">
                  <a:srgbClr val="ECEDF0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6127909" y="4722668"/>
              <a:ext cx="1531293" cy="451888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50000"/>
                    <a:tint val="66000"/>
                    <a:satMod val="160000"/>
                  </a:schemeClr>
                </a:gs>
                <a:gs pos="37000">
                  <a:schemeClr val="accent5">
                    <a:lumMod val="50000"/>
                    <a:tint val="44500"/>
                    <a:satMod val="160000"/>
                  </a:schemeClr>
                </a:gs>
                <a:gs pos="84000">
                  <a:srgbClr val="ECEDF0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6127909" y="3048192"/>
              <a:ext cx="1531293" cy="451888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50000"/>
                    <a:tint val="66000"/>
                    <a:satMod val="160000"/>
                  </a:schemeClr>
                </a:gs>
                <a:gs pos="37000">
                  <a:schemeClr val="accent5">
                    <a:lumMod val="50000"/>
                    <a:tint val="44500"/>
                    <a:satMod val="160000"/>
                  </a:schemeClr>
                </a:gs>
                <a:gs pos="84000">
                  <a:srgbClr val="ECEDF0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6337065" y="3143331"/>
              <a:ext cx="1112981" cy="2616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1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직원관리</a:t>
              </a: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6337065" y="3997818"/>
              <a:ext cx="1112981" cy="2616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100" dirty="0" err="1">
                  <a:latin typeface="Noto Sans KR" panose="020B0500000000000000" pitchFamily="34" charset="-127"/>
                  <a:ea typeface="Noto Sans KR" panose="020B0500000000000000" pitchFamily="34" charset="-127"/>
                </a:rPr>
                <a:t>직원리스트</a:t>
              </a:r>
              <a:endParaRPr lang="ko-KR" altLang="en-US" sz="1100" dirty="0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6343180" y="4817807"/>
              <a:ext cx="1100752" cy="2616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100" dirty="0" err="1">
                  <a:latin typeface="Noto Sans KR" panose="020B0500000000000000" pitchFamily="34" charset="-127"/>
                  <a:ea typeface="Noto Sans KR" panose="020B0500000000000000" pitchFamily="34" charset="-127"/>
                </a:rPr>
                <a:t>직원등록</a:t>
              </a:r>
              <a:endParaRPr lang="ko-KR" altLang="en-US" sz="1100" dirty="0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6343180" y="5637796"/>
              <a:ext cx="1100752" cy="2616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100" dirty="0" err="1">
                  <a:latin typeface="Noto Sans KR" panose="020B0500000000000000" pitchFamily="34" charset="-127"/>
                  <a:ea typeface="Noto Sans KR" panose="020B0500000000000000" pitchFamily="34" charset="-127"/>
                </a:rPr>
                <a:t>직원삭제</a:t>
              </a:r>
              <a:endParaRPr lang="ko-KR" altLang="en-US" sz="1100" dirty="0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  <p:sp>
          <p:nvSpPr>
            <p:cNvPr id="61" name="직사각형 60"/>
            <p:cNvSpPr/>
            <p:nvPr/>
          </p:nvSpPr>
          <p:spPr>
            <a:xfrm>
              <a:off x="4318711" y="5542657"/>
              <a:ext cx="1531293" cy="451888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50000"/>
                    <a:tint val="66000"/>
                    <a:satMod val="160000"/>
                  </a:schemeClr>
                </a:gs>
                <a:gs pos="37000">
                  <a:schemeClr val="accent5">
                    <a:lumMod val="50000"/>
                    <a:tint val="44500"/>
                    <a:satMod val="160000"/>
                  </a:schemeClr>
                </a:gs>
                <a:gs pos="84000">
                  <a:srgbClr val="ECEDF0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62" name="직사각형 61"/>
            <p:cNvSpPr/>
            <p:nvPr/>
          </p:nvSpPr>
          <p:spPr>
            <a:xfrm>
              <a:off x="4318711" y="3048192"/>
              <a:ext cx="1531293" cy="451888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50000"/>
                    <a:tint val="66000"/>
                    <a:satMod val="160000"/>
                  </a:schemeClr>
                </a:gs>
                <a:gs pos="37000">
                  <a:schemeClr val="accent5">
                    <a:lumMod val="50000"/>
                    <a:tint val="44500"/>
                    <a:satMod val="160000"/>
                  </a:schemeClr>
                </a:gs>
                <a:gs pos="84000">
                  <a:srgbClr val="ECEDF0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63" name="직사각형 62"/>
            <p:cNvSpPr/>
            <p:nvPr/>
          </p:nvSpPr>
          <p:spPr>
            <a:xfrm>
              <a:off x="4318711" y="3902679"/>
              <a:ext cx="1531293" cy="451888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50000"/>
                    <a:tint val="66000"/>
                    <a:satMod val="160000"/>
                  </a:schemeClr>
                </a:gs>
                <a:gs pos="37000">
                  <a:schemeClr val="accent5">
                    <a:lumMod val="50000"/>
                    <a:tint val="44500"/>
                    <a:satMod val="160000"/>
                  </a:schemeClr>
                </a:gs>
                <a:gs pos="84000">
                  <a:srgbClr val="ECEDF0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64" name="직사각형 63"/>
            <p:cNvSpPr/>
            <p:nvPr/>
          </p:nvSpPr>
          <p:spPr>
            <a:xfrm>
              <a:off x="4318711" y="4722668"/>
              <a:ext cx="1531293" cy="451888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50000"/>
                    <a:tint val="66000"/>
                    <a:satMod val="160000"/>
                  </a:schemeClr>
                </a:gs>
                <a:gs pos="37000">
                  <a:schemeClr val="accent5">
                    <a:lumMod val="50000"/>
                    <a:tint val="44500"/>
                    <a:satMod val="160000"/>
                  </a:schemeClr>
                </a:gs>
                <a:gs pos="84000">
                  <a:srgbClr val="ECEDF0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4472357" y="3143331"/>
              <a:ext cx="1224000" cy="2616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100" dirty="0" err="1">
                  <a:latin typeface="Noto Sans KR" panose="020B0500000000000000" pitchFamily="34" charset="-127"/>
                  <a:ea typeface="Noto Sans KR" panose="020B0500000000000000" pitchFamily="34" charset="-127"/>
                </a:rPr>
                <a:t>판매가관리</a:t>
              </a:r>
              <a:endParaRPr lang="ko-KR" altLang="en-US" sz="1100" dirty="0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4472357" y="3997818"/>
              <a:ext cx="1224000" cy="2616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1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판매가리스트</a:t>
              </a: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4472357" y="4817807"/>
              <a:ext cx="1224000" cy="2616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100" dirty="0" err="1">
                  <a:latin typeface="Noto Sans KR" panose="020B0500000000000000" pitchFamily="34" charset="-127"/>
                  <a:ea typeface="Noto Sans KR" panose="020B0500000000000000" pitchFamily="34" charset="-127"/>
                </a:rPr>
                <a:t>판매가등록</a:t>
              </a:r>
              <a:endParaRPr lang="ko-KR" altLang="en-US" sz="1100" dirty="0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4472357" y="5637796"/>
              <a:ext cx="1224000" cy="2616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100" dirty="0" err="1">
                  <a:latin typeface="Noto Sans KR" panose="020B0500000000000000" pitchFamily="34" charset="-127"/>
                  <a:ea typeface="Noto Sans KR" panose="020B0500000000000000" pitchFamily="34" charset="-127"/>
                </a:rPr>
                <a:t>판매가삭제</a:t>
              </a:r>
              <a:endParaRPr lang="ko-KR" altLang="en-US" sz="1100" dirty="0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  <p:sp>
          <p:nvSpPr>
            <p:cNvPr id="69" name="직사각형 68"/>
            <p:cNvSpPr/>
            <p:nvPr/>
          </p:nvSpPr>
          <p:spPr>
            <a:xfrm>
              <a:off x="7937108" y="5542657"/>
              <a:ext cx="1531293" cy="451888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50000"/>
                    <a:tint val="66000"/>
                    <a:satMod val="160000"/>
                  </a:schemeClr>
                </a:gs>
                <a:gs pos="37000">
                  <a:schemeClr val="accent5">
                    <a:lumMod val="50000"/>
                    <a:tint val="44500"/>
                    <a:satMod val="160000"/>
                  </a:schemeClr>
                </a:gs>
                <a:gs pos="84000">
                  <a:srgbClr val="ECEDF0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70" name="직사각형 69"/>
            <p:cNvSpPr/>
            <p:nvPr/>
          </p:nvSpPr>
          <p:spPr>
            <a:xfrm>
              <a:off x="7937108" y="3048192"/>
              <a:ext cx="1531293" cy="451888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50000"/>
                    <a:tint val="66000"/>
                    <a:satMod val="160000"/>
                  </a:schemeClr>
                </a:gs>
                <a:gs pos="37000">
                  <a:schemeClr val="accent5">
                    <a:lumMod val="50000"/>
                    <a:tint val="44500"/>
                    <a:satMod val="160000"/>
                  </a:schemeClr>
                </a:gs>
                <a:gs pos="84000">
                  <a:srgbClr val="ECEDF0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71" name="직사각형 70"/>
            <p:cNvSpPr/>
            <p:nvPr/>
          </p:nvSpPr>
          <p:spPr>
            <a:xfrm>
              <a:off x="7937108" y="3902679"/>
              <a:ext cx="1531293" cy="451888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50000"/>
                    <a:tint val="66000"/>
                    <a:satMod val="160000"/>
                  </a:schemeClr>
                </a:gs>
                <a:gs pos="37000">
                  <a:schemeClr val="accent5">
                    <a:lumMod val="50000"/>
                    <a:tint val="44500"/>
                    <a:satMod val="160000"/>
                  </a:schemeClr>
                </a:gs>
                <a:gs pos="84000">
                  <a:srgbClr val="ECEDF0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72" name="직사각형 71"/>
            <p:cNvSpPr/>
            <p:nvPr/>
          </p:nvSpPr>
          <p:spPr>
            <a:xfrm>
              <a:off x="7937108" y="4722668"/>
              <a:ext cx="1531293" cy="451888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50000"/>
                    <a:tint val="66000"/>
                    <a:satMod val="160000"/>
                  </a:schemeClr>
                </a:gs>
                <a:gs pos="37000">
                  <a:schemeClr val="accent5">
                    <a:lumMod val="50000"/>
                    <a:tint val="44500"/>
                    <a:satMod val="160000"/>
                  </a:schemeClr>
                </a:gs>
                <a:gs pos="84000">
                  <a:srgbClr val="ECEDF0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8039629" y="3143331"/>
              <a:ext cx="1326252" cy="2616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100" dirty="0" err="1">
                  <a:latin typeface="Noto Sans KR" panose="020B0500000000000000" pitchFamily="34" charset="-127"/>
                  <a:ea typeface="Noto Sans KR" panose="020B0500000000000000" pitchFamily="34" charset="-127"/>
                </a:rPr>
                <a:t>구매자관리</a:t>
              </a:r>
              <a:endParaRPr lang="ko-KR" altLang="en-US" sz="1100" dirty="0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8039629" y="3997818"/>
              <a:ext cx="1326252" cy="2616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1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구매자리스트</a:t>
              </a: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8039629" y="4817807"/>
              <a:ext cx="1326252" cy="2616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100" dirty="0" err="1">
                  <a:latin typeface="Noto Sans KR" panose="020B0500000000000000" pitchFamily="34" charset="-127"/>
                  <a:ea typeface="Noto Sans KR" panose="020B0500000000000000" pitchFamily="34" charset="-127"/>
                </a:rPr>
                <a:t>구매자등록</a:t>
              </a:r>
              <a:endParaRPr lang="ko-KR" altLang="en-US" sz="1100" dirty="0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8039629" y="5637796"/>
              <a:ext cx="1319455" cy="2616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100" dirty="0" err="1">
                  <a:latin typeface="Noto Sans KR" panose="020B0500000000000000" pitchFamily="34" charset="-127"/>
                  <a:ea typeface="Noto Sans KR" panose="020B0500000000000000" pitchFamily="34" charset="-127"/>
                </a:rPr>
                <a:t>구매자삭제</a:t>
              </a:r>
              <a:endParaRPr lang="ko-KR" altLang="en-US" sz="1100" dirty="0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  <p:sp>
          <p:nvSpPr>
            <p:cNvPr id="77" name="직사각형 76"/>
            <p:cNvSpPr/>
            <p:nvPr/>
          </p:nvSpPr>
          <p:spPr>
            <a:xfrm>
              <a:off x="9746306" y="5542657"/>
              <a:ext cx="1531294" cy="451888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50000"/>
                    <a:tint val="66000"/>
                    <a:satMod val="160000"/>
                  </a:schemeClr>
                </a:gs>
                <a:gs pos="37000">
                  <a:schemeClr val="accent5">
                    <a:lumMod val="50000"/>
                    <a:tint val="44500"/>
                    <a:satMod val="160000"/>
                  </a:schemeClr>
                </a:gs>
                <a:gs pos="84000">
                  <a:srgbClr val="ECEDF0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78" name="직사각형 77"/>
            <p:cNvSpPr/>
            <p:nvPr/>
          </p:nvSpPr>
          <p:spPr>
            <a:xfrm>
              <a:off x="9746306" y="3048192"/>
              <a:ext cx="1531294" cy="451888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50000"/>
                    <a:tint val="66000"/>
                    <a:satMod val="160000"/>
                  </a:schemeClr>
                </a:gs>
                <a:gs pos="37000">
                  <a:schemeClr val="accent5">
                    <a:lumMod val="50000"/>
                    <a:tint val="44500"/>
                    <a:satMod val="160000"/>
                  </a:schemeClr>
                </a:gs>
                <a:gs pos="84000">
                  <a:srgbClr val="ECEDF0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79" name="직사각형 78"/>
            <p:cNvSpPr/>
            <p:nvPr/>
          </p:nvSpPr>
          <p:spPr>
            <a:xfrm>
              <a:off x="9746306" y="3902679"/>
              <a:ext cx="1531294" cy="451888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50000"/>
                    <a:tint val="66000"/>
                    <a:satMod val="160000"/>
                  </a:schemeClr>
                </a:gs>
                <a:gs pos="37000">
                  <a:schemeClr val="accent5">
                    <a:lumMod val="50000"/>
                    <a:tint val="44500"/>
                    <a:satMod val="160000"/>
                  </a:schemeClr>
                </a:gs>
                <a:gs pos="84000">
                  <a:srgbClr val="ECEDF0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80" name="직사각형 79"/>
            <p:cNvSpPr/>
            <p:nvPr/>
          </p:nvSpPr>
          <p:spPr>
            <a:xfrm>
              <a:off x="9746306" y="4722668"/>
              <a:ext cx="1531294" cy="451888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50000"/>
                    <a:tint val="66000"/>
                    <a:satMod val="160000"/>
                  </a:schemeClr>
                </a:gs>
                <a:gs pos="37000">
                  <a:schemeClr val="accent5">
                    <a:lumMod val="50000"/>
                    <a:tint val="44500"/>
                    <a:satMod val="160000"/>
                  </a:schemeClr>
                </a:gs>
                <a:gs pos="84000">
                  <a:srgbClr val="ECEDF0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9746306" y="3143331"/>
              <a:ext cx="1528798" cy="2616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100" dirty="0" err="1">
                  <a:latin typeface="Noto Sans KR" panose="020B0500000000000000" pitchFamily="34" charset="-127"/>
                  <a:ea typeface="Noto Sans KR" panose="020B0500000000000000" pitchFamily="34" charset="-127"/>
                </a:rPr>
                <a:t>주문관리</a:t>
              </a:r>
              <a:endParaRPr lang="ko-KR" altLang="en-US" sz="1100" dirty="0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9746305" y="3997818"/>
              <a:ext cx="1528799" cy="2616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100" dirty="0" err="1">
                  <a:latin typeface="Noto Sans KR" panose="020B0500000000000000" pitchFamily="34" charset="-127"/>
                  <a:ea typeface="Noto Sans KR" panose="020B0500000000000000" pitchFamily="34" charset="-127"/>
                </a:rPr>
                <a:t>주문리스트</a:t>
              </a:r>
              <a:endParaRPr lang="ko-KR" altLang="en-US" sz="1100" dirty="0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9746306" y="5637796"/>
              <a:ext cx="1528798" cy="2616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1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승인</a:t>
              </a:r>
              <a:r>
                <a:rPr lang="en-US" altLang="ko-KR" sz="11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/</a:t>
              </a:r>
              <a:r>
                <a:rPr lang="ko-KR" altLang="en-US" sz="11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반려</a:t>
              </a:r>
              <a:r>
                <a:rPr lang="en-US" altLang="ko-KR" sz="11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/</a:t>
              </a:r>
              <a:r>
                <a:rPr lang="ko-KR" altLang="en-US" sz="11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취소</a:t>
              </a:r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9746305" y="4817807"/>
              <a:ext cx="1528799" cy="2616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1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주문 등록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xmlns="" val="1428762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 rot="5400000">
            <a:off x="-2447367" y="2447364"/>
            <a:ext cx="6858004" cy="1963271"/>
          </a:xfrm>
          <a:prstGeom prst="rect">
            <a:avLst/>
          </a:prstGeom>
          <a:solidFill>
            <a:srgbClr val="0B07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2954791" y="1000414"/>
            <a:ext cx="5311023" cy="51937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 smtClean="0">
                <a:solidFill>
                  <a:srgbClr val="0B0720"/>
                </a:solidFill>
                <a:latin typeface="나눔스퀘어 Bold" pitchFamily="50" charset="-127"/>
                <a:ea typeface="나눔스퀘어 Bold" pitchFamily="50" charset="-127"/>
              </a:rPr>
              <a:t>개요</a:t>
            </a:r>
            <a:endParaRPr lang="en-US" altLang="ko-KR" sz="1350" dirty="0">
              <a:solidFill>
                <a:srgbClr val="0B0720"/>
              </a:solidFill>
              <a:latin typeface="나눔스퀘어 Bold" pitchFamily="50" charset="-127"/>
              <a:ea typeface="나눔스퀘어 Bold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350" dirty="0" smtClean="0">
                <a:solidFill>
                  <a:srgbClr val="0B0720"/>
                </a:solidFill>
                <a:latin typeface="나눔스퀘어" pitchFamily="50" charset="-127"/>
                <a:ea typeface="나눔스퀘어" pitchFamily="50" charset="-127"/>
              </a:rPr>
              <a:t>영화나 </a:t>
            </a:r>
            <a:r>
              <a:rPr lang="ko-KR" altLang="en-US" sz="1350" dirty="0">
                <a:solidFill>
                  <a:srgbClr val="0B0720"/>
                </a:solidFill>
                <a:latin typeface="나눔스퀘어" pitchFamily="50" charset="-127"/>
                <a:ea typeface="나눔스퀘어" pitchFamily="50" charset="-127"/>
              </a:rPr>
              <a:t>드라마를 </a:t>
            </a:r>
            <a:r>
              <a:rPr lang="ko-KR" altLang="en-US" sz="1350" dirty="0" smtClean="0">
                <a:solidFill>
                  <a:srgbClr val="0B0720"/>
                </a:solidFill>
                <a:latin typeface="나눔스퀘어" pitchFamily="50" charset="-127"/>
                <a:ea typeface="나눔스퀘어" pitchFamily="50" charset="-127"/>
              </a:rPr>
              <a:t>시청하는 중</a:t>
            </a:r>
            <a:endParaRPr lang="en-US" altLang="ko-KR" sz="1350" dirty="0" smtClean="0">
              <a:solidFill>
                <a:srgbClr val="0B0720"/>
              </a:solidFill>
              <a:latin typeface="나눔스퀘어" pitchFamily="50" charset="-127"/>
              <a:ea typeface="나눔스퀘어" pitchFamily="50" charset="-127"/>
            </a:endParaRPr>
          </a:p>
          <a:p>
            <a:r>
              <a:rPr lang="ko-KR" altLang="en-US" sz="1350" dirty="0" smtClean="0">
                <a:solidFill>
                  <a:srgbClr val="0B0720"/>
                </a:solidFill>
                <a:latin typeface="나눔스퀘어" pitchFamily="50" charset="-127"/>
                <a:ea typeface="나눔스퀘어" pitchFamily="50" charset="-127"/>
              </a:rPr>
              <a:t>배우 </a:t>
            </a:r>
            <a:r>
              <a:rPr lang="ko-KR" altLang="en-US" sz="1350" dirty="0">
                <a:solidFill>
                  <a:srgbClr val="0B0720"/>
                </a:solidFill>
                <a:latin typeface="나눔스퀘어" pitchFamily="50" charset="-127"/>
                <a:ea typeface="나눔스퀘어" pitchFamily="50" charset="-127"/>
              </a:rPr>
              <a:t>이름이 궁금할 </a:t>
            </a:r>
            <a:r>
              <a:rPr lang="ko-KR" altLang="en-US" sz="1350" dirty="0" smtClean="0">
                <a:solidFill>
                  <a:srgbClr val="0B0720"/>
                </a:solidFill>
                <a:latin typeface="나눔스퀘어" pitchFamily="50" charset="-127"/>
                <a:ea typeface="나눔스퀘어" pitchFamily="50" charset="-127"/>
              </a:rPr>
              <a:t>때 찾아볼 </a:t>
            </a:r>
            <a:r>
              <a:rPr lang="ko-KR" altLang="en-US" sz="1350" dirty="0">
                <a:solidFill>
                  <a:srgbClr val="0B0720"/>
                </a:solidFill>
                <a:latin typeface="나눔스퀘어" pitchFamily="50" charset="-127"/>
                <a:ea typeface="나눔스퀘어" pitchFamily="50" charset="-127"/>
              </a:rPr>
              <a:t>수 있는 사이트</a:t>
            </a:r>
            <a:endParaRPr lang="en-US" altLang="ko-KR" sz="1350" dirty="0">
              <a:solidFill>
                <a:srgbClr val="0B0720"/>
              </a:solidFill>
              <a:latin typeface="나눔스퀘어" pitchFamily="50" charset="-127"/>
              <a:ea typeface="나눔스퀘어" pitchFamily="50" charset="-127"/>
            </a:endParaRPr>
          </a:p>
          <a:p>
            <a:endParaRPr lang="en-US" altLang="ko-KR" sz="1350" dirty="0">
              <a:solidFill>
                <a:srgbClr val="0B0720"/>
              </a:solidFill>
              <a:latin typeface="나눔스퀘어" pitchFamily="50" charset="-127"/>
              <a:ea typeface="나눔스퀘어" pitchFamily="50" charset="-127"/>
            </a:endParaRPr>
          </a:p>
          <a:p>
            <a:endParaRPr lang="en-US" altLang="ko-KR" sz="1350" dirty="0">
              <a:solidFill>
                <a:srgbClr val="0B0720"/>
              </a:solidFill>
              <a:latin typeface="나눔스퀘어" pitchFamily="50" charset="-127"/>
              <a:ea typeface="나눔스퀘어" pitchFamily="50" charset="-127"/>
            </a:endParaRPr>
          </a:p>
          <a:p>
            <a:r>
              <a:rPr lang="ko-KR" altLang="en-US" sz="1600" dirty="0" smtClean="0">
                <a:solidFill>
                  <a:srgbClr val="0B0720"/>
                </a:solidFill>
                <a:latin typeface="나눔스퀘어 Bold" pitchFamily="50" charset="-127"/>
                <a:ea typeface="나눔스퀘어 Bold" pitchFamily="50" charset="-127"/>
              </a:rPr>
              <a:t>프로젝트 </a:t>
            </a:r>
            <a:r>
              <a:rPr lang="ko-KR" altLang="en-US" sz="1600" dirty="0">
                <a:solidFill>
                  <a:srgbClr val="0B0720"/>
                </a:solidFill>
                <a:latin typeface="나눔스퀘어 Bold" pitchFamily="50" charset="-127"/>
                <a:ea typeface="나눔스퀘어 Bold" pitchFamily="50" charset="-127"/>
              </a:rPr>
              <a:t>설정 동기</a:t>
            </a:r>
            <a:endParaRPr lang="en-US" altLang="ko-KR" sz="1600" dirty="0">
              <a:solidFill>
                <a:srgbClr val="0B0720"/>
              </a:solidFill>
              <a:latin typeface="나눔스퀘어 Bold" pitchFamily="50" charset="-127"/>
              <a:ea typeface="나눔스퀘어 Bold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350" dirty="0" smtClean="0">
                <a:solidFill>
                  <a:srgbClr val="0B0720"/>
                </a:solidFill>
                <a:latin typeface="나눔스퀘어" pitchFamily="50" charset="-127"/>
                <a:ea typeface="나눔스퀘어" pitchFamily="50" charset="-127"/>
              </a:rPr>
              <a:t>* </a:t>
            </a:r>
            <a:r>
              <a:rPr lang="ko-KR" altLang="en-US" sz="1350" dirty="0" smtClean="0">
                <a:solidFill>
                  <a:srgbClr val="0B0720"/>
                </a:solidFill>
                <a:latin typeface="나눔스퀘어" pitchFamily="50" charset="-127"/>
                <a:ea typeface="나눔스퀘어" pitchFamily="50" charset="-127"/>
              </a:rPr>
              <a:t>알려지지 </a:t>
            </a:r>
            <a:r>
              <a:rPr lang="ko-KR" altLang="en-US" sz="1350" dirty="0">
                <a:solidFill>
                  <a:srgbClr val="0B0720"/>
                </a:solidFill>
                <a:latin typeface="나눔스퀘어" pitchFamily="50" charset="-127"/>
                <a:ea typeface="나눔스퀘어" pitchFamily="50" charset="-127"/>
              </a:rPr>
              <a:t>않은 무명배우들의 정보는 찾을 수 있는 유명한 곳이 없음</a:t>
            </a:r>
            <a:endParaRPr lang="en-US" altLang="ko-KR" sz="1350" dirty="0">
              <a:solidFill>
                <a:srgbClr val="0B0720"/>
              </a:solidFill>
              <a:latin typeface="나눔스퀘어" pitchFamily="50" charset="-127"/>
              <a:ea typeface="나눔스퀘어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350" dirty="0" smtClean="0">
                <a:solidFill>
                  <a:srgbClr val="0B0720"/>
                </a:solidFill>
                <a:latin typeface="나눔스퀘어" pitchFamily="50" charset="-127"/>
                <a:ea typeface="나눔스퀘어" pitchFamily="50" charset="-127"/>
              </a:rPr>
              <a:t>* </a:t>
            </a:r>
            <a:r>
              <a:rPr lang="ko-KR" altLang="en-US" sz="1350" dirty="0" smtClean="0">
                <a:solidFill>
                  <a:srgbClr val="0B0720"/>
                </a:solidFill>
                <a:latin typeface="나눔스퀘어" pitchFamily="50" charset="-127"/>
                <a:ea typeface="나눔스퀘어" pitchFamily="50" charset="-127"/>
              </a:rPr>
              <a:t>배우 </a:t>
            </a:r>
            <a:r>
              <a:rPr lang="ko-KR" altLang="en-US" sz="1350" dirty="0">
                <a:solidFill>
                  <a:srgbClr val="0B0720"/>
                </a:solidFill>
                <a:latin typeface="나눔스퀘어" pitchFamily="50" charset="-127"/>
                <a:ea typeface="나눔스퀘어" pitchFamily="50" charset="-127"/>
              </a:rPr>
              <a:t>이름이 기억이 나지않는 순간 배우들을 쉽게 찾아주기 위해</a:t>
            </a:r>
            <a:endParaRPr lang="en-US" altLang="ko-KR" sz="1350" dirty="0">
              <a:solidFill>
                <a:srgbClr val="0B0720"/>
              </a:solidFill>
              <a:latin typeface="나눔스퀘어" pitchFamily="50" charset="-127"/>
              <a:ea typeface="나눔스퀘어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350" dirty="0" smtClean="0">
                <a:solidFill>
                  <a:srgbClr val="0B0720"/>
                </a:solidFill>
                <a:latin typeface="나눔스퀘어" pitchFamily="50" charset="-127"/>
                <a:ea typeface="나눔스퀘어" pitchFamily="50" charset="-127"/>
              </a:rPr>
              <a:t>* </a:t>
            </a:r>
            <a:r>
              <a:rPr lang="ko-KR" altLang="en-US" sz="1350" dirty="0" smtClean="0">
                <a:solidFill>
                  <a:srgbClr val="0B0720"/>
                </a:solidFill>
                <a:latin typeface="나눔스퀘어" pitchFamily="50" charset="-127"/>
                <a:ea typeface="나눔스퀘어" pitchFamily="50" charset="-127"/>
              </a:rPr>
              <a:t>나만 </a:t>
            </a:r>
            <a:r>
              <a:rPr lang="ko-KR" altLang="en-US" sz="1350" dirty="0">
                <a:solidFill>
                  <a:srgbClr val="0B0720"/>
                </a:solidFill>
                <a:latin typeface="나눔스퀘어" pitchFamily="50" charset="-127"/>
                <a:ea typeface="나눔스퀘어" pitchFamily="50" charset="-127"/>
              </a:rPr>
              <a:t>알고 있기 아쉬운 배우 </a:t>
            </a:r>
            <a:r>
              <a:rPr lang="ko-KR" altLang="en-US" sz="1350" dirty="0" smtClean="0">
                <a:solidFill>
                  <a:srgbClr val="0B0720"/>
                </a:solidFill>
                <a:latin typeface="나눔스퀘어" pitchFamily="50" charset="-127"/>
                <a:ea typeface="나눔스퀘어" pitchFamily="50" charset="-127"/>
              </a:rPr>
              <a:t>정보 공유</a:t>
            </a:r>
            <a:endParaRPr lang="en-US" altLang="ko-KR" sz="1350" dirty="0" smtClean="0">
              <a:solidFill>
                <a:srgbClr val="0B0720"/>
              </a:solidFill>
              <a:latin typeface="나눔스퀘어" pitchFamily="50" charset="-127"/>
              <a:ea typeface="나눔스퀘어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350" dirty="0" smtClean="0">
              <a:solidFill>
                <a:srgbClr val="0B0720"/>
              </a:solidFill>
              <a:latin typeface="나눔스퀘어" pitchFamily="50" charset="-127"/>
              <a:ea typeface="나눔스퀘어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350" dirty="0" smtClean="0">
              <a:solidFill>
                <a:srgbClr val="0B0720"/>
              </a:solidFill>
              <a:latin typeface="나눔스퀘어" pitchFamily="50" charset="-127"/>
              <a:ea typeface="나눔스퀘어" pitchFamily="50" charset="-127"/>
            </a:endParaRPr>
          </a:p>
          <a:p>
            <a:r>
              <a:rPr lang="ko-KR" altLang="en-US" sz="1600" dirty="0" smtClean="0">
                <a:solidFill>
                  <a:srgbClr val="0B0720"/>
                </a:solidFill>
                <a:latin typeface="나눔스퀘어 Bold" pitchFamily="50" charset="-127"/>
                <a:ea typeface="나눔스퀘어 Bold" pitchFamily="50" charset="-127"/>
              </a:rPr>
              <a:t>기대효과</a:t>
            </a:r>
            <a:endParaRPr lang="en-US" altLang="ko-KR" sz="1400" dirty="0" smtClean="0">
              <a:solidFill>
                <a:srgbClr val="0B0720"/>
              </a:solidFill>
              <a:latin typeface="나눔스퀘어 Bold" pitchFamily="50" charset="-127"/>
              <a:ea typeface="나눔스퀘어 Bold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350" dirty="0" smtClean="0">
                <a:solidFill>
                  <a:srgbClr val="0B0720"/>
                </a:solidFill>
                <a:latin typeface="나눔스퀘어" pitchFamily="50" charset="-127"/>
                <a:ea typeface="나눔스퀘어" pitchFamily="50" charset="-127"/>
              </a:rPr>
              <a:t>* </a:t>
            </a:r>
            <a:r>
              <a:rPr lang="ko-KR" altLang="en-US" sz="1350" dirty="0" smtClean="0">
                <a:solidFill>
                  <a:srgbClr val="0B0720"/>
                </a:solidFill>
                <a:latin typeface="나눔스퀘어" pitchFamily="50" charset="-127"/>
                <a:ea typeface="나눔스퀘어" pitchFamily="50" charset="-127"/>
              </a:rPr>
              <a:t>생각이 나지 않는 배우들을 카테고리 검색을 통해 쉽게 찾을 수 </a:t>
            </a:r>
            <a:r>
              <a:rPr lang="ko-KR" altLang="en-US" sz="1350" dirty="0" smtClean="0">
                <a:solidFill>
                  <a:srgbClr val="0B0720"/>
                </a:solidFill>
                <a:latin typeface="나눔스퀘어" pitchFamily="50" charset="-127"/>
                <a:ea typeface="나눔스퀘어" pitchFamily="50" charset="-127"/>
              </a:rPr>
              <a:t>있다</a:t>
            </a:r>
            <a:r>
              <a:rPr lang="en-US" altLang="ko-KR" sz="1350" dirty="0" smtClean="0">
                <a:solidFill>
                  <a:srgbClr val="0B0720"/>
                </a:solidFill>
                <a:latin typeface="나눔스퀘어" pitchFamily="50" charset="-127"/>
                <a:ea typeface="나눔스퀘어" pitchFamily="50" charset="-127"/>
              </a:rPr>
              <a:t>.</a:t>
            </a:r>
            <a:endParaRPr lang="ko-KR" altLang="en-US" sz="1350" dirty="0" smtClean="0">
              <a:solidFill>
                <a:srgbClr val="0B0720"/>
              </a:solidFill>
              <a:latin typeface="나눔스퀘어" pitchFamily="50" charset="-127"/>
              <a:ea typeface="나눔스퀘어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350" dirty="0" smtClean="0">
                <a:solidFill>
                  <a:srgbClr val="0B0720"/>
                </a:solidFill>
                <a:latin typeface="나눔스퀘어" pitchFamily="50" charset="-127"/>
                <a:ea typeface="나눔스퀘어" pitchFamily="50" charset="-127"/>
              </a:rPr>
              <a:t>* </a:t>
            </a:r>
            <a:r>
              <a:rPr lang="ko-KR" altLang="en-US" sz="1350" dirty="0" smtClean="0">
                <a:solidFill>
                  <a:srgbClr val="0B0720"/>
                </a:solidFill>
                <a:latin typeface="나눔스퀘어" pitchFamily="50" charset="-127"/>
                <a:ea typeface="나눔스퀘어" pitchFamily="50" charset="-127"/>
              </a:rPr>
              <a:t>무명 배우들을 알릴 수 </a:t>
            </a:r>
            <a:r>
              <a:rPr lang="ko-KR" altLang="en-US" sz="1350" dirty="0" smtClean="0">
                <a:solidFill>
                  <a:srgbClr val="0B0720"/>
                </a:solidFill>
                <a:latin typeface="나눔스퀘어" pitchFamily="50" charset="-127"/>
                <a:ea typeface="나눔스퀘어" pitchFamily="50" charset="-127"/>
              </a:rPr>
              <a:t>있다</a:t>
            </a:r>
            <a:r>
              <a:rPr lang="en-US" altLang="ko-KR" sz="1350" dirty="0" smtClean="0">
                <a:solidFill>
                  <a:srgbClr val="0B0720"/>
                </a:solidFill>
                <a:latin typeface="나눔스퀘어" pitchFamily="50" charset="-127"/>
                <a:ea typeface="나눔스퀘어" pitchFamily="50" charset="-127"/>
              </a:rPr>
              <a:t>.</a:t>
            </a:r>
            <a:endParaRPr lang="ko-KR" altLang="en-US" sz="1350" dirty="0" smtClean="0">
              <a:solidFill>
                <a:srgbClr val="0B0720"/>
              </a:solidFill>
              <a:latin typeface="나눔스퀘어" pitchFamily="50" charset="-127"/>
              <a:ea typeface="나눔스퀘어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350" dirty="0" smtClean="0">
                <a:solidFill>
                  <a:srgbClr val="0B0720"/>
                </a:solidFill>
                <a:latin typeface="나눔스퀘어" pitchFamily="50" charset="-127"/>
                <a:ea typeface="나눔스퀘어" pitchFamily="50" charset="-127"/>
              </a:rPr>
              <a:t>* </a:t>
            </a:r>
            <a:r>
              <a:rPr lang="ko-KR" altLang="en-US" sz="1350" dirty="0" smtClean="0">
                <a:solidFill>
                  <a:srgbClr val="0B0720"/>
                </a:solidFill>
                <a:latin typeface="나눔스퀘어" pitchFamily="50" charset="-127"/>
                <a:ea typeface="나눔스퀘어" pitchFamily="50" charset="-127"/>
              </a:rPr>
              <a:t>검색한 배우의 새로운 정보를 알 수 </a:t>
            </a:r>
            <a:r>
              <a:rPr lang="ko-KR" altLang="en-US" sz="1350" dirty="0" smtClean="0">
                <a:solidFill>
                  <a:srgbClr val="0B0720"/>
                </a:solidFill>
                <a:latin typeface="나눔스퀘어" pitchFamily="50" charset="-127"/>
                <a:ea typeface="나눔스퀘어" pitchFamily="50" charset="-127"/>
              </a:rPr>
              <a:t>있다</a:t>
            </a:r>
            <a:r>
              <a:rPr lang="en-US" altLang="ko-KR" sz="1350" dirty="0" smtClean="0">
                <a:solidFill>
                  <a:srgbClr val="0B0720"/>
                </a:solidFill>
                <a:latin typeface="나눔스퀘어" pitchFamily="50" charset="-127"/>
                <a:ea typeface="나눔스퀘어" pitchFamily="50" charset="-127"/>
              </a:rPr>
              <a:t>.</a:t>
            </a:r>
            <a:endParaRPr lang="ko-KR" altLang="en-US" sz="1350" dirty="0" smtClean="0">
              <a:solidFill>
                <a:srgbClr val="0B0720"/>
              </a:solidFill>
              <a:latin typeface="나눔스퀘어" pitchFamily="50" charset="-127"/>
              <a:ea typeface="나눔스퀘어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350" dirty="0" smtClean="0">
                <a:solidFill>
                  <a:srgbClr val="0B0720"/>
                </a:solidFill>
                <a:latin typeface="나눔스퀘어" pitchFamily="50" charset="-127"/>
                <a:ea typeface="나눔스퀘어" pitchFamily="50" charset="-127"/>
              </a:rPr>
              <a:t>* </a:t>
            </a:r>
            <a:r>
              <a:rPr lang="ko-KR" altLang="en-US" sz="1350" dirty="0" smtClean="0">
                <a:solidFill>
                  <a:srgbClr val="0B0720"/>
                </a:solidFill>
                <a:latin typeface="나눔스퀘어" pitchFamily="50" charset="-127"/>
                <a:ea typeface="나눔스퀘어" pitchFamily="50" charset="-127"/>
              </a:rPr>
              <a:t>무명배우들과 팬들의 소통 창구가 되어줄 수 </a:t>
            </a:r>
            <a:r>
              <a:rPr lang="ko-KR" altLang="en-US" sz="1350" dirty="0" smtClean="0">
                <a:solidFill>
                  <a:srgbClr val="0B0720"/>
                </a:solidFill>
                <a:latin typeface="나눔스퀘어" pitchFamily="50" charset="-127"/>
                <a:ea typeface="나눔스퀘어" pitchFamily="50" charset="-127"/>
              </a:rPr>
              <a:t>있다</a:t>
            </a:r>
            <a:r>
              <a:rPr lang="en-US" altLang="ko-KR" sz="1350" dirty="0" smtClean="0">
                <a:solidFill>
                  <a:srgbClr val="0B0720"/>
                </a:solidFill>
                <a:latin typeface="나눔스퀘어" pitchFamily="50" charset="-127"/>
                <a:ea typeface="나눔스퀘어" pitchFamily="50" charset="-127"/>
              </a:rPr>
              <a:t>.</a:t>
            </a:r>
            <a:endParaRPr lang="ko-KR" altLang="en-US" sz="1350" dirty="0" smtClean="0">
              <a:solidFill>
                <a:srgbClr val="0B0720"/>
              </a:solidFill>
              <a:latin typeface="나눔스퀘어" pitchFamily="50" charset="-127"/>
              <a:ea typeface="나눔스퀘어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350" dirty="0" smtClean="0">
                <a:solidFill>
                  <a:srgbClr val="0B0720"/>
                </a:solidFill>
                <a:latin typeface="나눔스퀘어" pitchFamily="50" charset="-127"/>
                <a:ea typeface="나눔스퀘어" pitchFamily="50" charset="-127"/>
              </a:rPr>
              <a:t>* </a:t>
            </a:r>
            <a:r>
              <a:rPr lang="ko-KR" altLang="en-US" sz="1350" dirty="0" smtClean="0">
                <a:solidFill>
                  <a:srgbClr val="0B0720"/>
                </a:solidFill>
                <a:latin typeface="나눔스퀘어" pitchFamily="50" charset="-127"/>
                <a:ea typeface="나눔스퀘어" pitchFamily="50" charset="-127"/>
              </a:rPr>
              <a:t>알려지지 않은 배우의 인지도를 올릴 수 </a:t>
            </a:r>
            <a:r>
              <a:rPr lang="ko-KR" altLang="en-US" sz="1350" dirty="0" smtClean="0">
                <a:solidFill>
                  <a:srgbClr val="0B0720"/>
                </a:solidFill>
                <a:latin typeface="나눔스퀘어" pitchFamily="50" charset="-127"/>
                <a:ea typeface="나눔스퀘어" pitchFamily="50" charset="-127"/>
              </a:rPr>
              <a:t>있다</a:t>
            </a:r>
            <a:r>
              <a:rPr lang="en-US" altLang="ko-KR" sz="1350" dirty="0" smtClean="0">
                <a:solidFill>
                  <a:srgbClr val="0B0720"/>
                </a:solidFill>
                <a:latin typeface="나눔스퀘어" pitchFamily="50" charset="-127"/>
                <a:ea typeface="나눔스퀘어" pitchFamily="50" charset="-127"/>
              </a:rPr>
              <a:t>.</a:t>
            </a:r>
            <a:endParaRPr lang="ko-KR" altLang="en-US" sz="1350" dirty="0" smtClean="0">
              <a:solidFill>
                <a:srgbClr val="0B0720"/>
              </a:solidFill>
              <a:latin typeface="나눔스퀘어" pitchFamily="50" charset="-127"/>
              <a:ea typeface="나눔스퀘어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350" dirty="0" smtClean="0">
                <a:solidFill>
                  <a:srgbClr val="0B0720"/>
                </a:solidFill>
                <a:latin typeface="나눔스퀘어" pitchFamily="50" charset="-127"/>
                <a:ea typeface="나눔스퀘어" pitchFamily="50" charset="-127"/>
              </a:rPr>
              <a:t>* </a:t>
            </a:r>
            <a:r>
              <a:rPr lang="ko-KR" altLang="en-US" sz="1350" dirty="0" smtClean="0">
                <a:solidFill>
                  <a:srgbClr val="0B0720"/>
                </a:solidFill>
                <a:latin typeface="나눔스퀘어" pitchFamily="50" charset="-127"/>
                <a:ea typeface="나눔스퀘어" pitchFamily="50" charset="-127"/>
              </a:rPr>
              <a:t>몰랐던 작품을 홍보 할 수 </a:t>
            </a:r>
            <a:r>
              <a:rPr lang="ko-KR" altLang="en-US" sz="1350" dirty="0" smtClean="0">
                <a:solidFill>
                  <a:srgbClr val="0B0720"/>
                </a:solidFill>
                <a:latin typeface="나눔스퀘어" pitchFamily="50" charset="-127"/>
                <a:ea typeface="나눔스퀘어" pitchFamily="50" charset="-127"/>
              </a:rPr>
              <a:t>있다</a:t>
            </a:r>
            <a:r>
              <a:rPr lang="en-US" altLang="ko-KR" sz="1350" dirty="0" smtClean="0">
                <a:solidFill>
                  <a:srgbClr val="0B0720"/>
                </a:solidFill>
                <a:latin typeface="나눔스퀘어" pitchFamily="50" charset="-127"/>
                <a:ea typeface="나눔스퀘어" pitchFamily="50" charset="-127"/>
              </a:rPr>
              <a:t>.</a:t>
            </a:r>
            <a:endParaRPr lang="ko-KR" altLang="en-US" sz="1350" dirty="0">
              <a:solidFill>
                <a:srgbClr val="0B0720"/>
              </a:solidFill>
              <a:latin typeface="나눔스퀘어" pitchFamily="50" charset="-127"/>
              <a:ea typeface="나눔스퀘어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66306" y="6253352"/>
            <a:ext cx="1030658" cy="40906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 flipH="1">
            <a:off x="470645" y="1189977"/>
            <a:ext cx="104319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smtClean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프로젝트소개</a:t>
            </a:r>
            <a:endParaRPr lang="en-US" altLang="ko-KR" sz="1500" dirty="0">
              <a:solidFill>
                <a:schemeClr val="bg1"/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558214" y="1756982"/>
            <a:ext cx="1419304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1902636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직선 연결선 25"/>
          <p:cNvCxnSpPr/>
          <p:nvPr/>
        </p:nvCxnSpPr>
        <p:spPr>
          <a:xfrm>
            <a:off x="0" y="1173752"/>
            <a:ext cx="1855832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6191" y="641772"/>
            <a:ext cx="17577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Distribution</a:t>
            </a:r>
            <a:endParaRPr lang="ko-KR" altLang="en-US" sz="1600" dirty="0">
              <a:solidFill>
                <a:schemeClr val="tx1">
                  <a:lumMod val="95000"/>
                  <a:lumOff val="5000"/>
                </a:schemeClr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79571" y="1340012"/>
            <a:ext cx="1383712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ko-KR" altLang="en-US" sz="1200" dirty="0" smtClean="0">
                <a:solidFill>
                  <a:schemeClr val="bg1">
                    <a:lumMod val="8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프로젝트 소개</a:t>
            </a:r>
            <a:endParaRPr lang="en-US" altLang="ko-KR" sz="1200" dirty="0" smtClean="0">
              <a:solidFill>
                <a:schemeClr val="bg1">
                  <a:lumMod val="85000"/>
                </a:schemeClr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lvl="0"/>
            <a:r>
              <a:rPr lang="ko-KR" altLang="en-US" sz="1200" dirty="0" smtClean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   개발배경 및 목적</a:t>
            </a:r>
            <a:r>
              <a:rPr lang="en-US" altLang="ko-KR" sz="1100" dirty="0" smtClean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100" dirty="0" smtClean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200" dirty="0" smtClean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   </a:t>
            </a:r>
            <a:r>
              <a:rPr lang="ko-KR" altLang="en-US" sz="1200" dirty="0" smtClean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기대효과</a:t>
            </a:r>
            <a:endParaRPr lang="en-US" altLang="ko-KR" sz="1100" dirty="0">
              <a:solidFill>
                <a:schemeClr val="bg1">
                  <a:lumMod val="85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0">
              <a:lnSpc>
                <a:spcPct val="200000"/>
              </a:lnSpc>
            </a:pPr>
            <a:r>
              <a:rPr lang="ko-KR" altLang="en-US" sz="1200" dirty="0" smtClean="0">
                <a:solidFill>
                  <a:schemeClr val="bg1">
                    <a:lumMod val="8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업무 </a:t>
            </a:r>
            <a:r>
              <a:rPr lang="ko-KR" altLang="en-US" sz="1200" dirty="0" smtClean="0">
                <a:solidFill>
                  <a:schemeClr val="bg1">
                    <a:lumMod val="8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분장</a:t>
            </a:r>
            <a:endParaRPr lang="en-US" altLang="ko-KR" sz="1200" dirty="0" smtClean="0">
              <a:solidFill>
                <a:schemeClr val="bg1">
                  <a:lumMod val="85000"/>
                </a:schemeClr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lvl="0">
              <a:lnSpc>
                <a:spcPct val="200000"/>
              </a:lnSpc>
            </a:pPr>
            <a:r>
              <a:rPr lang="ko-KR" altLang="en-US" sz="1200" dirty="0" smtClean="0">
                <a:solidFill>
                  <a:schemeClr val="bg1">
                    <a:lumMod val="8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개발 </a:t>
            </a:r>
            <a:r>
              <a:rPr lang="ko-KR" altLang="en-US" sz="1200" dirty="0" smtClean="0">
                <a:solidFill>
                  <a:schemeClr val="bg1">
                    <a:lumMod val="8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환경</a:t>
            </a:r>
            <a:endParaRPr lang="en-US" altLang="ko-KR" sz="1200" dirty="0" smtClean="0">
              <a:solidFill>
                <a:schemeClr val="bg1">
                  <a:lumMod val="85000"/>
                </a:schemeClr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lvl="0">
              <a:lnSpc>
                <a:spcPct val="200000"/>
              </a:lnSpc>
            </a:pPr>
            <a:r>
              <a:rPr lang="ko-KR" altLang="en-US" sz="1200" dirty="0" smtClean="0">
                <a:solidFill>
                  <a:schemeClr val="bg1">
                    <a:lumMod val="8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메뉴 </a:t>
            </a:r>
            <a:r>
              <a:rPr lang="ko-KR" altLang="en-US" sz="1200" dirty="0" smtClean="0">
                <a:solidFill>
                  <a:schemeClr val="bg1">
                    <a:lumMod val="8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트리</a:t>
            </a:r>
            <a:endParaRPr lang="en-US" altLang="ko-KR" sz="1200" dirty="0">
              <a:solidFill>
                <a:schemeClr val="bg1">
                  <a:lumMod val="85000"/>
                </a:schemeClr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lvl="0">
              <a:lnSpc>
                <a:spcPct val="200000"/>
              </a:lnSpc>
            </a:pPr>
            <a:r>
              <a:rPr lang="en-US" altLang="ko-KR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ERD</a:t>
            </a:r>
          </a:p>
          <a:p>
            <a:pPr lvl="0">
              <a:lnSpc>
                <a:spcPct val="200000"/>
              </a:lnSpc>
            </a:pPr>
            <a:r>
              <a:rPr lang="ko-KR" altLang="en-US" sz="1200" dirty="0" smtClean="0">
                <a:solidFill>
                  <a:schemeClr val="bg1">
                    <a:lumMod val="8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기능 </a:t>
            </a:r>
            <a:r>
              <a:rPr lang="ko-KR" altLang="en-US" sz="1200" dirty="0" smtClean="0">
                <a:solidFill>
                  <a:schemeClr val="bg1">
                    <a:lumMod val="8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분해도</a:t>
            </a:r>
            <a:endParaRPr lang="en-US" altLang="ko-KR" sz="1200" dirty="0" smtClean="0">
              <a:solidFill>
                <a:schemeClr val="bg1">
                  <a:lumMod val="85000"/>
                </a:schemeClr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lvl="0">
              <a:lnSpc>
                <a:spcPct val="200000"/>
              </a:lnSpc>
            </a:pPr>
            <a:r>
              <a:rPr lang="ko-KR" altLang="en-US" sz="1200" dirty="0" smtClean="0">
                <a:solidFill>
                  <a:schemeClr val="bg1">
                    <a:lumMod val="8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주요 화면</a:t>
            </a:r>
            <a:endParaRPr lang="en-US" altLang="ko-KR" sz="1200" dirty="0">
              <a:solidFill>
                <a:schemeClr val="bg1">
                  <a:lumMod val="85000"/>
                </a:schemeClr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pic>
        <p:nvPicPr>
          <p:cNvPr id="85" name="그림 8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020001" y="602429"/>
            <a:ext cx="4876612" cy="5685416"/>
          </a:xfrm>
          <a:prstGeom prst="rect">
            <a:avLst/>
          </a:prstGeom>
        </p:spPr>
      </p:pic>
      <p:sp>
        <p:nvSpPr>
          <p:cNvPr id="86" name="직사각형 85"/>
          <p:cNvSpPr/>
          <p:nvPr/>
        </p:nvSpPr>
        <p:spPr>
          <a:xfrm>
            <a:off x="6692782" y="5882930"/>
            <a:ext cx="1069288" cy="387423"/>
          </a:xfrm>
          <a:prstGeom prst="rect">
            <a:avLst/>
          </a:prstGeom>
          <a:solidFill>
            <a:srgbClr val="4444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428762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직선 연결선 25"/>
          <p:cNvCxnSpPr/>
          <p:nvPr/>
        </p:nvCxnSpPr>
        <p:spPr>
          <a:xfrm>
            <a:off x="0" y="1173752"/>
            <a:ext cx="1855832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6191" y="641772"/>
            <a:ext cx="17577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Distribution</a:t>
            </a:r>
            <a:endParaRPr lang="ko-KR" altLang="en-US" sz="1600" dirty="0">
              <a:solidFill>
                <a:schemeClr val="tx1">
                  <a:lumMod val="95000"/>
                  <a:lumOff val="5000"/>
                </a:schemeClr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79571" y="1340012"/>
            <a:ext cx="1383712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ko-KR" altLang="en-US" sz="1200" dirty="0" smtClean="0">
                <a:solidFill>
                  <a:schemeClr val="bg1">
                    <a:lumMod val="8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프로젝트 소개</a:t>
            </a:r>
            <a:endParaRPr lang="en-US" altLang="ko-KR" sz="1200" dirty="0" smtClean="0">
              <a:solidFill>
                <a:schemeClr val="bg1">
                  <a:lumMod val="85000"/>
                </a:schemeClr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lvl="0"/>
            <a:r>
              <a:rPr lang="ko-KR" altLang="en-US" sz="1200" dirty="0" smtClean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   개발배경 및 목적</a:t>
            </a:r>
            <a:r>
              <a:rPr lang="en-US" altLang="ko-KR" sz="1100" dirty="0" smtClean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100" dirty="0" smtClean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200" dirty="0" smtClean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   </a:t>
            </a:r>
            <a:r>
              <a:rPr lang="ko-KR" altLang="en-US" sz="1200" dirty="0" smtClean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기대효과</a:t>
            </a:r>
            <a:endParaRPr lang="en-US" altLang="ko-KR" sz="1100" dirty="0">
              <a:solidFill>
                <a:schemeClr val="bg1">
                  <a:lumMod val="85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0">
              <a:lnSpc>
                <a:spcPct val="200000"/>
              </a:lnSpc>
            </a:pPr>
            <a:r>
              <a:rPr lang="ko-KR" altLang="en-US" sz="1200" dirty="0" smtClean="0">
                <a:solidFill>
                  <a:schemeClr val="bg1">
                    <a:lumMod val="8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업무 </a:t>
            </a:r>
            <a:r>
              <a:rPr lang="ko-KR" altLang="en-US" sz="1200" dirty="0" smtClean="0">
                <a:solidFill>
                  <a:schemeClr val="bg1">
                    <a:lumMod val="8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분장</a:t>
            </a:r>
            <a:endParaRPr lang="en-US" altLang="ko-KR" sz="1200" dirty="0" smtClean="0">
              <a:solidFill>
                <a:schemeClr val="bg1">
                  <a:lumMod val="85000"/>
                </a:schemeClr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lvl="0">
              <a:lnSpc>
                <a:spcPct val="200000"/>
              </a:lnSpc>
            </a:pPr>
            <a:r>
              <a:rPr lang="ko-KR" altLang="en-US" sz="1200" dirty="0" smtClean="0">
                <a:solidFill>
                  <a:schemeClr val="bg1">
                    <a:lumMod val="8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개발 </a:t>
            </a:r>
            <a:r>
              <a:rPr lang="ko-KR" altLang="en-US" sz="1200" dirty="0" smtClean="0">
                <a:solidFill>
                  <a:schemeClr val="bg1">
                    <a:lumMod val="8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환경</a:t>
            </a:r>
            <a:endParaRPr lang="en-US" altLang="ko-KR" sz="1200" dirty="0" smtClean="0">
              <a:solidFill>
                <a:schemeClr val="bg1">
                  <a:lumMod val="85000"/>
                </a:schemeClr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lvl="0">
              <a:lnSpc>
                <a:spcPct val="200000"/>
              </a:lnSpc>
            </a:pPr>
            <a:r>
              <a:rPr lang="ko-KR" altLang="en-US" sz="1200" dirty="0" smtClean="0">
                <a:solidFill>
                  <a:schemeClr val="bg1">
                    <a:lumMod val="8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메뉴 </a:t>
            </a:r>
            <a:r>
              <a:rPr lang="ko-KR" altLang="en-US" sz="1200" dirty="0" smtClean="0">
                <a:solidFill>
                  <a:schemeClr val="bg1">
                    <a:lumMod val="8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트리</a:t>
            </a:r>
            <a:endParaRPr lang="en-US" altLang="ko-KR" sz="1200" dirty="0">
              <a:solidFill>
                <a:schemeClr val="bg1">
                  <a:lumMod val="85000"/>
                </a:schemeClr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lvl="0">
              <a:lnSpc>
                <a:spcPct val="200000"/>
              </a:lnSpc>
            </a:pPr>
            <a:r>
              <a:rPr lang="en-US" altLang="ko-KR" sz="1200" dirty="0" smtClean="0">
                <a:solidFill>
                  <a:schemeClr val="bg1">
                    <a:lumMod val="8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ERD</a:t>
            </a:r>
            <a:endParaRPr lang="en-US" altLang="ko-KR" sz="1200" dirty="0" smtClean="0">
              <a:solidFill>
                <a:schemeClr val="bg1">
                  <a:lumMod val="85000"/>
                </a:schemeClr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lvl="0">
              <a:lnSpc>
                <a:spcPct val="200000"/>
              </a:lnSpc>
            </a:pPr>
            <a:r>
              <a:rPr lang="ko-KR" alt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기능 분해도</a:t>
            </a:r>
            <a:endParaRPr lang="en-US" altLang="ko-KR" sz="1200" dirty="0" smtClean="0">
              <a:solidFill>
                <a:schemeClr val="tx1">
                  <a:lumMod val="95000"/>
                  <a:lumOff val="5000"/>
                </a:schemeClr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lvl="0">
              <a:lnSpc>
                <a:spcPct val="200000"/>
              </a:lnSpc>
            </a:pPr>
            <a:r>
              <a:rPr lang="ko-KR" altLang="en-US" sz="1200" dirty="0" smtClean="0">
                <a:solidFill>
                  <a:schemeClr val="bg1">
                    <a:lumMod val="8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주요 화면</a:t>
            </a:r>
            <a:endParaRPr lang="en-US" altLang="ko-KR" sz="1200" dirty="0">
              <a:solidFill>
                <a:schemeClr val="bg1">
                  <a:lumMod val="85000"/>
                </a:schemeClr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752782451"/>
              </p:ext>
            </p:extLst>
          </p:nvPr>
        </p:nvGraphicFramePr>
        <p:xfrm>
          <a:off x="2517289" y="891167"/>
          <a:ext cx="5819888" cy="508713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04592">
                  <a:extLst>
                    <a:ext uri="{9D8B030D-6E8A-4147-A177-3AD203B41FA5}">
                      <a16:colId xmlns:a16="http://schemas.microsoft.com/office/drawing/2014/main" xmlns="" val="2738564980"/>
                    </a:ext>
                  </a:extLst>
                </a:gridCol>
                <a:gridCol w="1304592">
                  <a:extLst>
                    <a:ext uri="{9D8B030D-6E8A-4147-A177-3AD203B41FA5}">
                      <a16:colId xmlns:a16="http://schemas.microsoft.com/office/drawing/2014/main" xmlns="" val="1307430089"/>
                    </a:ext>
                  </a:extLst>
                </a:gridCol>
                <a:gridCol w="3210704">
                  <a:extLst>
                    <a:ext uri="{9D8B030D-6E8A-4147-A177-3AD203B41FA5}">
                      <a16:colId xmlns:a16="http://schemas.microsoft.com/office/drawing/2014/main" xmlns="" val="325634811"/>
                    </a:ext>
                  </a:extLst>
                </a:gridCol>
              </a:tblGrid>
              <a:tr h="3674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분류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Noto Sans KR Medium" panose="020B0600000000000000" pitchFamily="34" charset="-127"/>
                        <a:ea typeface="Noto Sans KR Medium" panose="020B0600000000000000" pitchFamily="34" charset="-127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기능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Noto Sans KR Medium" panose="020B0600000000000000" pitchFamily="34" charset="-127"/>
                        <a:ea typeface="Noto Sans KR Medium" panose="020B0600000000000000" pitchFamily="34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설명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Noto Sans KR Medium" panose="020B0600000000000000" pitchFamily="34" charset="-127"/>
                        <a:ea typeface="Noto Sans KR Medium" panose="020B0600000000000000" pitchFamily="34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02332675"/>
                  </a:ext>
                </a:extLst>
              </a:tr>
              <a:tr h="314644"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상품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등록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상품 정보를 등록한다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.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444594809"/>
                  </a:ext>
                </a:extLst>
              </a:tr>
              <a:tr h="314644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수정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상품 정보를 수정한다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6868506"/>
                  </a:ext>
                </a:extLst>
              </a:tr>
              <a:tr h="314644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삭제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상품 정보를 삭제한다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3263288146"/>
                  </a:ext>
                </a:extLst>
              </a:tr>
              <a:tr h="314644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검색</a:t>
                      </a:r>
                      <a:endParaRPr lang="en-US" altLang="ko-KR" sz="1000" b="0" i="0" u="none" strike="noStrike" dirty="0">
                        <a:solidFill>
                          <a:schemeClr val="tx1"/>
                        </a:solidFill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상품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 정보를 검색한다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723070130"/>
                  </a:ext>
                </a:extLst>
              </a:tr>
              <a:tr h="314644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상품 확인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상품 상세정보를 확인한다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2671872494"/>
                  </a:ext>
                </a:extLst>
              </a:tr>
              <a:tr h="314644"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판매가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등록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판매가를 등록한다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3987796218"/>
                  </a:ext>
                </a:extLst>
              </a:tr>
              <a:tr h="314644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수정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판매가를 수정한다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2913055956"/>
                  </a:ext>
                </a:extLst>
              </a:tr>
              <a:tr h="314644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삭제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판매가를 삭제한다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3326872279"/>
                  </a:ext>
                </a:extLst>
              </a:tr>
              <a:tr h="314644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검색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판매가를 검색한다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731351820"/>
                  </a:ext>
                </a:extLst>
              </a:tr>
              <a:tr h="314644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B07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가격 확인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판매가 상세정보를 확인한다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2950429064"/>
                  </a:ext>
                </a:extLst>
              </a:tr>
              <a:tr h="314644"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주문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등록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주문을 등록한다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980283507"/>
                  </a:ext>
                </a:extLst>
              </a:tr>
              <a:tr h="31464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주문정보확인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주문내역을 확인한다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3656020108"/>
                  </a:ext>
                </a:extLst>
              </a:tr>
              <a:tr h="31464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B07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B07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주문 승인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주문 정보를 승인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/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반려할 수 있다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30587136"/>
                  </a:ext>
                </a:extLst>
              </a:tr>
              <a:tr h="31464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B07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B07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삭제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주문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 정보를 삭제하고 이유를 적을 수 있다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724150008"/>
                  </a:ext>
                </a:extLst>
              </a:tr>
              <a:tr h="31464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B07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주문 현황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주문 상황을 그래프를 통해 한 눈에 확인할 수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 있다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28076578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1428762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직선 연결선 25"/>
          <p:cNvCxnSpPr/>
          <p:nvPr/>
        </p:nvCxnSpPr>
        <p:spPr>
          <a:xfrm>
            <a:off x="0" y="1173752"/>
            <a:ext cx="1855832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6191" y="641772"/>
            <a:ext cx="17577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Distribution</a:t>
            </a:r>
            <a:endParaRPr lang="ko-KR" altLang="en-US" sz="1600" dirty="0">
              <a:solidFill>
                <a:schemeClr val="tx1">
                  <a:lumMod val="95000"/>
                  <a:lumOff val="5000"/>
                </a:schemeClr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79571" y="1340012"/>
            <a:ext cx="1383712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ko-KR" altLang="en-US" sz="1200" dirty="0" smtClean="0">
                <a:solidFill>
                  <a:schemeClr val="bg1">
                    <a:lumMod val="8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프로젝트 소개</a:t>
            </a:r>
            <a:endParaRPr lang="en-US" altLang="ko-KR" sz="1200" dirty="0" smtClean="0">
              <a:solidFill>
                <a:schemeClr val="bg1">
                  <a:lumMod val="85000"/>
                </a:schemeClr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lvl="0"/>
            <a:r>
              <a:rPr lang="ko-KR" altLang="en-US" sz="1200" dirty="0" smtClean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   개발배경 및 목적</a:t>
            </a:r>
            <a:r>
              <a:rPr lang="en-US" altLang="ko-KR" sz="1100" dirty="0" smtClean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1100" dirty="0" smtClean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200" dirty="0" smtClean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   </a:t>
            </a:r>
            <a:r>
              <a:rPr lang="ko-KR" altLang="en-US" sz="1200" dirty="0" smtClean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기대효과</a:t>
            </a:r>
            <a:endParaRPr lang="en-US" altLang="ko-KR" sz="1100" dirty="0">
              <a:solidFill>
                <a:schemeClr val="bg1">
                  <a:lumMod val="85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0">
              <a:lnSpc>
                <a:spcPct val="200000"/>
              </a:lnSpc>
            </a:pPr>
            <a:r>
              <a:rPr lang="ko-KR" altLang="en-US" sz="1200" dirty="0" smtClean="0">
                <a:solidFill>
                  <a:schemeClr val="bg1">
                    <a:lumMod val="8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업무 </a:t>
            </a:r>
            <a:r>
              <a:rPr lang="ko-KR" altLang="en-US" sz="1200" dirty="0" smtClean="0">
                <a:solidFill>
                  <a:schemeClr val="bg1">
                    <a:lumMod val="8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분장</a:t>
            </a:r>
            <a:endParaRPr lang="en-US" altLang="ko-KR" sz="1200" dirty="0" smtClean="0">
              <a:solidFill>
                <a:schemeClr val="bg1">
                  <a:lumMod val="85000"/>
                </a:schemeClr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lvl="0">
              <a:lnSpc>
                <a:spcPct val="200000"/>
              </a:lnSpc>
            </a:pPr>
            <a:r>
              <a:rPr lang="ko-KR" altLang="en-US" sz="1200" dirty="0" smtClean="0">
                <a:solidFill>
                  <a:schemeClr val="bg1">
                    <a:lumMod val="8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개발 </a:t>
            </a:r>
            <a:r>
              <a:rPr lang="ko-KR" altLang="en-US" sz="1200" dirty="0" smtClean="0">
                <a:solidFill>
                  <a:schemeClr val="bg1">
                    <a:lumMod val="8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환경</a:t>
            </a:r>
            <a:endParaRPr lang="en-US" altLang="ko-KR" sz="1200" dirty="0" smtClean="0">
              <a:solidFill>
                <a:schemeClr val="bg1">
                  <a:lumMod val="85000"/>
                </a:schemeClr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lvl="0">
              <a:lnSpc>
                <a:spcPct val="200000"/>
              </a:lnSpc>
            </a:pPr>
            <a:r>
              <a:rPr lang="ko-KR" altLang="en-US" sz="1200" dirty="0" smtClean="0">
                <a:solidFill>
                  <a:schemeClr val="bg1">
                    <a:lumMod val="8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메뉴 </a:t>
            </a:r>
            <a:r>
              <a:rPr lang="ko-KR" altLang="en-US" sz="1200" dirty="0" smtClean="0">
                <a:solidFill>
                  <a:schemeClr val="bg1">
                    <a:lumMod val="8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트리</a:t>
            </a:r>
            <a:endParaRPr lang="en-US" altLang="ko-KR" sz="1200" dirty="0">
              <a:solidFill>
                <a:schemeClr val="bg1">
                  <a:lumMod val="85000"/>
                </a:schemeClr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lvl="0">
              <a:lnSpc>
                <a:spcPct val="200000"/>
              </a:lnSpc>
            </a:pPr>
            <a:r>
              <a:rPr lang="en-US" altLang="ko-KR" sz="1200" dirty="0" smtClean="0">
                <a:solidFill>
                  <a:schemeClr val="bg1">
                    <a:lumMod val="8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ERD</a:t>
            </a:r>
            <a:endParaRPr lang="en-US" altLang="ko-KR" sz="1200" dirty="0" smtClean="0">
              <a:solidFill>
                <a:schemeClr val="bg1">
                  <a:lumMod val="85000"/>
                </a:schemeClr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lvl="0">
              <a:lnSpc>
                <a:spcPct val="200000"/>
              </a:lnSpc>
            </a:pPr>
            <a:r>
              <a:rPr lang="ko-KR" altLang="en-US" sz="1200" dirty="0" smtClean="0">
                <a:solidFill>
                  <a:schemeClr val="bg1">
                    <a:lumMod val="8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기능 분해도</a:t>
            </a:r>
            <a:endParaRPr lang="en-US" altLang="ko-KR" sz="1200" dirty="0" smtClean="0">
              <a:solidFill>
                <a:schemeClr val="bg1">
                  <a:lumMod val="85000"/>
                </a:schemeClr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lvl="0">
              <a:lnSpc>
                <a:spcPct val="200000"/>
              </a:lnSpc>
            </a:pPr>
            <a:r>
              <a:rPr lang="ko-KR" alt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주요 화면</a:t>
            </a:r>
            <a:endParaRPr lang="en-US" altLang="ko-KR" sz="1200" dirty="0">
              <a:solidFill>
                <a:schemeClr val="tx1">
                  <a:lumMod val="95000"/>
                  <a:lumOff val="5000"/>
                </a:schemeClr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057842" y="1504384"/>
            <a:ext cx="6727851" cy="449967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xmlns="" val="1428762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/>
          <p:cNvGrpSpPr/>
          <p:nvPr/>
        </p:nvGrpSpPr>
        <p:grpSpPr>
          <a:xfrm>
            <a:off x="2245360" y="1517417"/>
            <a:ext cx="6626098" cy="3416320"/>
            <a:chOff x="2245360" y="1111017"/>
            <a:chExt cx="6626098" cy="3416320"/>
          </a:xfrm>
        </p:grpSpPr>
        <p:sp>
          <p:nvSpPr>
            <p:cNvPr id="22" name="직사각형 21"/>
            <p:cNvSpPr/>
            <p:nvPr/>
          </p:nvSpPr>
          <p:spPr>
            <a:xfrm>
              <a:off x="2989198" y="1111017"/>
              <a:ext cx="1532002" cy="34163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300000"/>
                </a:lnSpc>
              </a:pPr>
              <a:r>
                <a:rPr lang="ko-KR" altLang="en-US" sz="1200" dirty="0" smtClean="0">
                  <a:solidFill>
                    <a:schemeClr val="bg1"/>
                  </a:solidFill>
                  <a:latin typeface="나눔스퀘어 Bold" pitchFamily="50" charset="-127"/>
                  <a:ea typeface="나눔스퀘어 Bold" pitchFamily="50" charset="-127"/>
                </a:rPr>
                <a:t>운영체제</a:t>
              </a:r>
              <a:endParaRPr lang="en-US" altLang="ko-KR" sz="1200" dirty="0" smtClean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endParaRPr>
            </a:p>
            <a:p>
              <a:pPr algn="ctr">
                <a:lnSpc>
                  <a:spcPct val="300000"/>
                </a:lnSpc>
              </a:pPr>
              <a:r>
                <a:rPr lang="ko-KR" altLang="en-US" sz="1200" dirty="0">
                  <a:solidFill>
                    <a:schemeClr val="bg1"/>
                  </a:solidFill>
                  <a:latin typeface="나눔스퀘어 Bold" pitchFamily="50" charset="-127"/>
                  <a:ea typeface="나눔스퀘어 Bold" pitchFamily="50" charset="-127"/>
                </a:rPr>
                <a:t>데이터베이스 </a:t>
              </a:r>
              <a:r>
                <a:rPr lang="ko-KR" altLang="en-US" sz="1200" dirty="0" smtClean="0">
                  <a:solidFill>
                    <a:schemeClr val="bg1"/>
                  </a:solidFill>
                  <a:latin typeface="나눔스퀘어 Bold" pitchFamily="50" charset="-127"/>
                  <a:ea typeface="나눔스퀘어 Bold" pitchFamily="50" charset="-127"/>
                </a:rPr>
                <a:t>설계</a:t>
              </a:r>
              <a:endParaRPr lang="en-US" altLang="ko-KR" sz="1200" dirty="0" smtClean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endParaRPr>
            </a:p>
            <a:p>
              <a:pPr algn="ctr">
                <a:lnSpc>
                  <a:spcPct val="300000"/>
                </a:lnSpc>
              </a:pPr>
              <a:r>
                <a:rPr lang="ko-KR" altLang="en-US" sz="1200" dirty="0" smtClean="0">
                  <a:solidFill>
                    <a:schemeClr val="bg1"/>
                  </a:solidFill>
                  <a:latin typeface="나눔스퀘어 Bold" pitchFamily="50" charset="-127"/>
                  <a:ea typeface="나눔스퀘어 Bold" pitchFamily="50" charset="-127"/>
                </a:rPr>
                <a:t>통합개발환경</a:t>
              </a:r>
              <a:endParaRPr lang="en-US" altLang="ko-KR" sz="1200" dirty="0" smtClean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endParaRPr>
            </a:p>
            <a:p>
              <a:pPr algn="ctr">
                <a:lnSpc>
                  <a:spcPct val="300000"/>
                </a:lnSpc>
              </a:pPr>
              <a:r>
                <a:rPr lang="ko-KR" altLang="en-US" sz="1200" dirty="0" smtClean="0">
                  <a:solidFill>
                    <a:schemeClr val="bg1"/>
                  </a:solidFill>
                  <a:latin typeface="나눔스퀘어 Bold" pitchFamily="50" charset="-127"/>
                  <a:ea typeface="나눔스퀘어 Bold" pitchFamily="50" charset="-127"/>
                </a:rPr>
                <a:t>개발 </a:t>
              </a:r>
              <a:r>
                <a:rPr lang="ko-KR" altLang="en-US" sz="1200" dirty="0" smtClean="0">
                  <a:solidFill>
                    <a:schemeClr val="bg1"/>
                  </a:solidFill>
                  <a:latin typeface="나눔스퀘어 Bold" pitchFamily="50" charset="-127"/>
                  <a:ea typeface="나눔스퀘어 Bold" pitchFamily="50" charset="-127"/>
                </a:rPr>
                <a:t>언어</a:t>
              </a:r>
              <a:endParaRPr lang="en-US" altLang="ko-KR" sz="1200" dirty="0" smtClean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endParaRPr>
            </a:p>
            <a:p>
              <a:pPr algn="ctr">
                <a:lnSpc>
                  <a:spcPct val="300000"/>
                </a:lnSpc>
              </a:pPr>
              <a:r>
                <a:rPr lang="ko-KR" altLang="en-US" sz="1200" dirty="0">
                  <a:solidFill>
                    <a:schemeClr val="bg1"/>
                  </a:solidFill>
                  <a:latin typeface="나눔스퀘어 Bold" pitchFamily="50" charset="-127"/>
                  <a:ea typeface="나눔스퀘어 Bold" pitchFamily="50" charset="-127"/>
                </a:rPr>
                <a:t>웹 </a:t>
              </a:r>
              <a:r>
                <a:rPr lang="ko-KR" altLang="en-US" sz="1200" dirty="0" smtClean="0">
                  <a:solidFill>
                    <a:schemeClr val="bg1"/>
                  </a:solidFill>
                  <a:latin typeface="나눔스퀘어 Bold" pitchFamily="50" charset="-127"/>
                  <a:ea typeface="나눔스퀘어 Bold" pitchFamily="50" charset="-127"/>
                </a:rPr>
                <a:t>프레임워크</a:t>
              </a:r>
              <a:endParaRPr lang="en-US" altLang="ko-KR" sz="1200" dirty="0" smtClean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endParaRPr>
            </a:p>
            <a:p>
              <a:pPr algn="ctr">
                <a:lnSpc>
                  <a:spcPct val="300000"/>
                </a:lnSpc>
              </a:pPr>
              <a:r>
                <a:rPr lang="ko-KR" altLang="en-US" sz="1200" dirty="0" smtClean="0">
                  <a:solidFill>
                    <a:schemeClr val="bg1"/>
                  </a:solidFill>
                  <a:latin typeface="나눔스퀘어 Bold" pitchFamily="50" charset="-127"/>
                  <a:ea typeface="나눔스퀘어 Bold" pitchFamily="50" charset="-127"/>
                </a:rPr>
                <a:t>웹 어플리케이션 서버</a:t>
              </a:r>
              <a:endParaRPr lang="en-US" altLang="ko-KR" sz="1200" dirty="0" smtClean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endParaRPr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4724400" y="1111017"/>
              <a:ext cx="3553466" cy="34163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300000"/>
                </a:lnSpc>
              </a:pPr>
              <a:r>
                <a:rPr lang="en-US" altLang="ko-KR" sz="1200" dirty="0" smtClean="0">
                  <a:solidFill>
                    <a:schemeClr val="bg1"/>
                  </a:solidFill>
                  <a:latin typeface="나눔스퀘어" pitchFamily="50" charset="-127"/>
                  <a:ea typeface="나눔스퀘어" pitchFamily="50" charset="-127"/>
                </a:rPr>
                <a:t>MS </a:t>
              </a:r>
              <a:r>
                <a:rPr lang="en-US" altLang="ko-KR" sz="1200" dirty="0">
                  <a:solidFill>
                    <a:schemeClr val="bg1"/>
                  </a:solidFill>
                  <a:latin typeface="나눔스퀘어" pitchFamily="50" charset="-127"/>
                  <a:ea typeface="나눔스퀘어" pitchFamily="50" charset="-127"/>
                </a:rPr>
                <a:t>Window </a:t>
              </a:r>
              <a:r>
                <a:rPr lang="en-US" altLang="ko-KR" sz="1200" dirty="0" smtClean="0">
                  <a:solidFill>
                    <a:schemeClr val="bg1"/>
                  </a:solidFill>
                  <a:latin typeface="나눔스퀘어" pitchFamily="50" charset="-127"/>
                  <a:ea typeface="나눔스퀘어" pitchFamily="50" charset="-127"/>
                </a:rPr>
                <a:t>10</a:t>
              </a:r>
            </a:p>
            <a:p>
              <a:pPr algn="ctr">
                <a:lnSpc>
                  <a:spcPct val="300000"/>
                </a:lnSpc>
              </a:pPr>
              <a:r>
                <a:rPr lang="en-US" altLang="ko-KR" sz="1200" dirty="0">
                  <a:solidFill>
                    <a:schemeClr val="bg1"/>
                  </a:solidFill>
                  <a:latin typeface="나눔스퀘어" pitchFamily="50" charset="-127"/>
                  <a:ea typeface="나눔스퀘어" pitchFamily="50" charset="-127"/>
                </a:rPr>
                <a:t>Oracle 11g </a:t>
              </a:r>
              <a:r>
                <a:rPr lang="en-US" altLang="ko-KR" sz="1200" dirty="0" err="1" smtClean="0">
                  <a:solidFill>
                    <a:schemeClr val="bg1"/>
                  </a:solidFill>
                  <a:latin typeface="나눔스퀘어" pitchFamily="50" charset="-127"/>
                  <a:ea typeface="나눔스퀘어" pitchFamily="50" charset="-127"/>
                </a:rPr>
                <a:t>xe</a:t>
              </a:r>
              <a:endParaRPr lang="en-US" altLang="ko-KR" sz="1200" dirty="0" smtClean="0">
                <a:solidFill>
                  <a:schemeClr val="bg1"/>
                </a:solidFill>
                <a:latin typeface="나눔스퀘어" pitchFamily="50" charset="-127"/>
                <a:ea typeface="나눔스퀘어" pitchFamily="50" charset="-127"/>
              </a:endParaRPr>
            </a:p>
            <a:p>
              <a:pPr algn="ctr">
                <a:lnSpc>
                  <a:spcPct val="300000"/>
                </a:lnSpc>
              </a:pPr>
              <a:r>
                <a:rPr lang="en-US" altLang="ko-KR" sz="1200" dirty="0" smtClean="0">
                  <a:solidFill>
                    <a:schemeClr val="bg1"/>
                  </a:solidFill>
                  <a:latin typeface="나눔스퀘어" pitchFamily="50" charset="-127"/>
                  <a:ea typeface="나눔스퀘어" pitchFamily="50" charset="-127"/>
                </a:rPr>
                <a:t>Eclipse</a:t>
              </a:r>
              <a:endParaRPr lang="en-US" altLang="ko-KR" sz="1200" dirty="0" smtClean="0">
                <a:solidFill>
                  <a:schemeClr val="bg1"/>
                </a:solidFill>
                <a:latin typeface="나눔스퀘어" pitchFamily="50" charset="-127"/>
                <a:ea typeface="나눔스퀘어" pitchFamily="50" charset="-127"/>
              </a:endParaRPr>
            </a:p>
            <a:p>
              <a:pPr algn="ctr">
                <a:lnSpc>
                  <a:spcPct val="300000"/>
                </a:lnSpc>
              </a:pPr>
              <a:r>
                <a:rPr lang="en-US" altLang="ko-KR" sz="1200" dirty="0" smtClean="0">
                  <a:solidFill>
                    <a:schemeClr val="bg1"/>
                  </a:solidFill>
                  <a:latin typeface="나눔스퀘어" pitchFamily="50" charset="-127"/>
                  <a:ea typeface="나눔스퀘어" pitchFamily="50" charset="-127"/>
                </a:rPr>
                <a:t>Java / JSP / JavaScript / </a:t>
              </a:r>
              <a:r>
                <a:rPr lang="en-US" altLang="ko-KR" sz="1200" dirty="0" err="1" smtClean="0">
                  <a:solidFill>
                    <a:schemeClr val="bg1"/>
                  </a:solidFill>
                  <a:latin typeface="나눔스퀘어" pitchFamily="50" charset="-127"/>
                  <a:ea typeface="나눔스퀘어" pitchFamily="50" charset="-127"/>
                </a:rPr>
                <a:t>jQuery</a:t>
              </a:r>
              <a:r>
                <a:rPr lang="en-US" altLang="ko-KR" sz="1200" dirty="0" smtClean="0">
                  <a:solidFill>
                    <a:schemeClr val="bg1"/>
                  </a:solidFill>
                  <a:latin typeface="나눔스퀘어" pitchFamily="50" charset="-127"/>
                  <a:ea typeface="나눔스퀘어" pitchFamily="50" charset="-127"/>
                </a:rPr>
                <a:t> / </a:t>
              </a:r>
              <a:r>
                <a:rPr lang="en-US" altLang="ko-KR" sz="1200" dirty="0" smtClean="0">
                  <a:solidFill>
                    <a:schemeClr val="bg1"/>
                  </a:solidFill>
                  <a:latin typeface="나눔스퀘어" pitchFamily="50" charset="-127"/>
                  <a:ea typeface="나눔스퀘어" pitchFamily="50" charset="-127"/>
                </a:rPr>
                <a:t>HTML5 / CSS3</a:t>
              </a:r>
            </a:p>
            <a:p>
              <a:pPr algn="ctr">
                <a:lnSpc>
                  <a:spcPct val="300000"/>
                </a:lnSpc>
              </a:pPr>
              <a:r>
                <a:rPr lang="en-US" altLang="ko-KR" sz="1200" dirty="0" err="1" smtClean="0">
                  <a:solidFill>
                    <a:schemeClr val="bg1"/>
                  </a:solidFill>
                  <a:latin typeface="나눔스퀘어" pitchFamily="50" charset="-127"/>
                  <a:ea typeface="나눔스퀘어" pitchFamily="50" charset="-127"/>
                </a:rPr>
                <a:t>MyBatis</a:t>
              </a:r>
              <a:endParaRPr lang="en-US" altLang="ko-KR" sz="1200" dirty="0" smtClean="0">
                <a:solidFill>
                  <a:schemeClr val="bg1"/>
                </a:solidFill>
                <a:latin typeface="나눔스퀘어" pitchFamily="50" charset="-127"/>
                <a:ea typeface="나눔스퀘어" pitchFamily="50" charset="-127"/>
              </a:endParaRPr>
            </a:p>
            <a:p>
              <a:pPr algn="ctr">
                <a:lnSpc>
                  <a:spcPct val="300000"/>
                </a:lnSpc>
              </a:pPr>
              <a:r>
                <a:rPr lang="en-US" altLang="ko-KR" sz="1200" dirty="0" smtClean="0">
                  <a:solidFill>
                    <a:schemeClr val="bg1"/>
                  </a:solidFill>
                  <a:latin typeface="나눔스퀘어" pitchFamily="50" charset="-127"/>
                  <a:ea typeface="나눔스퀘어" pitchFamily="50" charset="-127"/>
                </a:rPr>
                <a:t>Apache Tomcat v9.0</a:t>
              </a:r>
              <a:endParaRPr lang="ko-KR" altLang="en-US" sz="1200" dirty="0">
                <a:solidFill>
                  <a:schemeClr val="bg1"/>
                </a:solidFill>
                <a:latin typeface="나눔스퀘어" pitchFamily="50" charset="-127"/>
                <a:ea typeface="나눔스퀘어" pitchFamily="50" charset="-127"/>
              </a:endParaRPr>
            </a:p>
          </p:txBody>
        </p:sp>
        <p:grpSp>
          <p:nvGrpSpPr>
            <p:cNvPr id="10" name="그룹 9"/>
            <p:cNvGrpSpPr/>
            <p:nvPr/>
          </p:nvGrpSpPr>
          <p:grpSpPr>
            <a:xfrm>
              <a:off x="2245360" y="1782911"/>
              <a:ext cx="6626098" cy="2744426"/>
              <a:chOff x="709422" y="2819231"/>
              <a:chExt cx="7725156" cy="2744426"/>
            </a:xfrm>
          </p:grpSpPr>
          <p:cxnSp>
            <p:nvCxnSpPr>
              <p:cNvPr id="33" name="직선 연결선 32"/>
              <p:cNvCxnSpPr/>
              <p:nvPr/>
            </p:nvCxnSpPr>
            <p:spPr>
              <a:xfrm>
                <a:off x="709422" y="2819231"/>
                <a:ext cx="7725156" cy="0"/>
              </a:xfrm>
              <a:prstGeom prst="line">
                <a:avLst/>
              </a:prstGeom>
              <a:ln w="19050">
                <a:gradFill flip="none" rotWithShape="1">
                  <a:gsLst>
                    <a:gs pos="0">
                      <a:srgbClr val="0B0720"/>
                    </a:gs>
                    <a:gs pos="50000">
                      <a:srgbClr val="6C6C6C"/>
                    </a:gs>
                    <a:gs pos="100000">
                      <a:srgbClr val="0B0720"/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직선 연결선 33"/>
              <p:cNvCxnSpPr/>
              <p:nvPr/>
            </p:nvCxnSpPr>
            <p:spPr>
              <a:xfrm>
                <a:off x="709422" y="3380063"/>
                <a:ext cx="7725156" cy="0"/>
              </a:xfrm>
              <a:prstGeom prst="line">
                <a:avLst/>
              </a:prstGeom>
              <a:ln w="19050">
                <a:gradFill flip="none" rotWithShape="1">
                  <a:gsLst>
                    <a:gs pos="0">
                      <a:srgbClr val="0B0720"/>
                    </a:gs>
                    <a:gs pos="50000">
                      <a:srgbClr val="6C6C6C"/>
                    </a:gs>
                    <a:gs pos="100000">
                      <a:srgbClr val="0B0720"/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직선 연결선 34"/>
              <p:cNvCxnSpPr/>
              <p:nvPr/>
            </p:nvCxnSpPr>
            <p:spPr>
              <a:xfrm>
                <a:off x="709422" y="3928703"/>
                <a:ext cx="7725156" cy="0"/>
              </a:xfrm>
              <a:prstGeom prst="line">
                <a:avLst/>
              </a:prstGeom>
              <a:ln w="19050">
                <a:gradFill flip="none" rotWithShape="1">
                  <a:gsLst>
                    <a:gs pos="0">
                      <a:srgbClr val="0B0720"/>
                    </a:gs>
                    <a:gs pos="50000">
                      <a:srgbClr val="6C6C6C"/>
                    </a:gs>
                    <a:gs pos="100000">
                      <a:srgbClr val="0B0720"/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직선 연결선 35"/>
              <p:cNvCxnSpPr/>
              <p:nvPr/>
            </p:nvCxnSpPr>
            <p:spPr>
              <a:xfrm>
                <a:off x="709422" y="4477343"/>
                <a:ext cx="7725156" cy="0"/>
              </a:xfrm>
              <a:prstGeom prst="line">
                <a:avLst/>
              </a:prstGeom>
              <a:ln w="19050">
                <a:gradFill flip="none" rotWithShape="1">
                  <a:gsLst>
                    <a:gs pos="0">
                      <a:srgbClr val="0B0720"/>
                    </a:gs>
                    <a:gs pos="50000">
                      <a:srgbClr val="6C6C6C"/>
                    </a:gs>
                    <a:gs pos="100000">
                      <a:srgbClr val="0B0720"/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/>
              <p:cNvCxnSpPr/>
              <p:nvPr/>
            </p:nvCxnSpPr>
            <p:spPr>
              <a:xfrm>
                <a:off x="709422" y="5050367"/>
                <a:ext cx="7725156" cy="0"/>
              </a:xfrm>
              <a:prstGeom prst="line">
                <a:avLst/>
              </a:prstGeom>
              <a:ln w="19050">
                <a:gradFill flip="none" rotWithShape="1">
                  <a:gsLst>
                    <a:gs pos="0">
                      <a:srgbClr val="0B0720"/>
                    </a:gs>
                    <a:gs pos="50000">
                      <a:srgbClr val="6C6C6C"/>
                    </a:gs>
                    <a:gs pos="100000">
                      <a:srgbClr val="0B0720"/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/>
              <p:cNvCxnSpPr/>
              <p:nvPr/>
            </p:nvCxnSpPr>
            <p:spPr>
              <a:xfrm>
                <a:off x="709422" y="5563657"/>
                <a:ext cx="7725156" cy="0"/>
              </a:xfrm>
              <a:prstGeom prst="line">
                <a:avLst/>
              </a:prstGeom>
              <a:ln w="19050">
                <a:gradFill flip="none" rotWithShape="1">
                  <a:gsLst>
                    <a:gs pos="0">
                      <a:srgbClr val="0B0720"/>
                    </a:gs>
                    <a:gs pos="50000">
                      <a:srgbClr val="6C6C6C"/>
                    </a:gs>
                    <a:gs pos="100000">
                      <a:srgbClr val="0B0720"/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5" name="직사각형 14"/>
          <p:cNvSpPr/>
          <p:nvPr/>
        </p:nvSpPr>
        <p:spPr>
          <a:xfrm rot="5400000">
            <a:off x="-2447367" y="2447364"/>
            <a:ext cx="6858004" cy="19632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66306" y="6253352"/>
            <a:ext cx="1030658" cy="409066"/>
          </a:xfrm>
          <a:prstGeom prst="rect">
            <a:avLst/>
          </a:prstGeom>
        </p:spPr>
      </p:pic>
      <p:cxnSp>
        <p:nvCxnSpPr>
          <p:cNvPr id="21" name="직선 연결선 20"/>
          <p:cNvCxnSpPr/>
          <p:nvPr/>
        </p:nvCxnSpPr>
        <p:spPr>
          <a:xfrm>
            <a:off x="558214" y="1756982"/>
            <a:ext cx="1419304" cy="0"/>
          </a:xfrm>
          <a:prstGeom prst="line">
            <a:avLst/>
          </a:prstGeom>
          <a:ln w="19050">
            <a:solidFill>
              <a:srgbClr val="0B07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 flipH="1">
            <a:off x="470645" y="1442130"/>
            <a:ext cx="104319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smtClean="0">
                <a:solidFill>
                  <a:srgbClr val="0B0720"/>
                </a:solidFill>
                <a:latin typeface="나눔스퀘어 Bold" pitchFamily="50" charset="-127"/>
                <a:ea typeface="나눔스퀘어 Bold" pitchFamily="50" charset="-127"/>
              </a:rPr>
              <a:t>개발환</a:t>
            </a:r>
            <a:r>
              <a:rPr lang="ko-KR" altLang="en-US" sz="1500" dirty="0" smtClean="0">
                <a:solidFill>
                  <a:srgbClr val="0B0720"/>
                </a:solidFill>
                <a:latin typeface="나눔스퀘어 Bold" pitchFamily="50" charset="-127"/>
                <a:ea typeface="나눔스퀘어 Bold" pitchFamily="50" charset="-127"/>
              </a:rPr>
              <a:t>경</a:t>
            </a:r>
            <a:endParaRPr lang="en-US" altLang="ko-KR" sz="1500" dirty="0" smtClean="0">
              <a:solidFill>
                <a:srgbClr val="0B0720"/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60347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66306" y="6253352"/>
            <a:ext cx="1030658" cy="40906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562061" y="2556070"/>
            <a:ext cx="11205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팀</a:t>
            </a:r>
            <a:r>
              <a:rPr lang="ko-KR" altLang="en-US" sz="16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원</a:t>
            </a:r>
            <a:r>
              <a:rPr lang="ko-KR" altLang="en-US" sz="16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16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006257" y="2875156"/>
            <a:ext cx="22322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기획 및 설계</a:t>
            </a:r>
            <a:endParaRPr lang="en-US" altLang="ko-KR" sz="1200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2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배우 리스트 및 상세페이지</a:t>
            </a:r>
            <a:endParaRPr lang="en-US" altLang="ko-KR" sz="1200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2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게시판</a:t>
            </a:r>
            <a:endParaRPr lang="en-US" altLang="ko-KR" sz="1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504066" y="2556070"/>
            <a:ext cx="10132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 smtClean="0">
                <a:solidFill>
                  <a:schemeClr val="bg1"/>
                </a:solidFill>
                <a:latin typeface="맑은 고딕" panose="020B0503020000020004" pitchFamily="50" charset="-127"/>
              </a:rPr>
              <a:t>김 찬양</a:t>
            </a:r>
            <a:endParaRPr lang="en-US" altLang="ko-KR" sz="1600" b="1" dirty="0">
              <a:solidFill>
                <a:schemeClr val="bg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246805" y="2875156"/>
            <a:ext cx="15277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</a:rPr>
              <a:t>기획 및 </a:t>
            </a:r>
            <a:r>
              <a:rPr lang="ko-KR" altLang="en-US" sz="1200" dirty="0" smtClean="0">
                <a:solidFill>
                  <a:schemeClr val="bg1"/>
                </a:solidFill>
                <a:latin typeface="맑은 고딕" panose="020B0503020000020004" pitchFamily="50" charset="-127"/>
              </a:rPr>
              <a:t>설계</a:t>
            </a:r>
            <a:endParaRPr lang="en-US" altLang="ko-KR" sz="1200" dirty="0" smtClean="0">
              <a:solidFill>
                <a:schemeClr val="bg1"/>
              </a:solidFill>
              <a:latin typeface="맑은 고딕" panose="020B0503020000020004" pitchFamily="50" charset="-127"/>
            </a:endParaRPr>
          </a:p>
          <a:p>
            <a:pPr algn="ctr"/>
            <a:r>
              <a:rPr lang="ko-KR" altLang="en-US" sz="1200" dirty="0" smtClean="0">
                <a:solidFill>
                  <a:schemeClr val="bg1"/>
                </a:solidFill>
                <a:latin typeface="맑은 고딕" panose="020B0503020000020004" pitchFamily="50" charset="-127"/>
              </a:rPr>
              <a:t>메인 페이지</a:t>
            </a:r>
            <a:endParaRPr lang="ko-KR" altLang="en-US" sz="1200" dirty="0">
              <a:solidFill>
                <a:schemeClr val="bg1"/>
              </a:solidFill>
              <a:latin typeface="맑은 고딕" panose="020B0503020000020004" pitchFamily="50" charset="-127"/>
            </a:endParaRPr>
          </a:p>
          <a:p>
            <a:pPr algn="ctr"/>
            <a:r>
              <a:rPr lang="ko-KR" altLang="en-US" sz="1200" dirty="0" smtClean="0">
                <a:solidFill>
                  <a:schemeClr val="bg1"/>
                </a:solidFill>
                <a:latin typeface="맑은 고딕" panose="020B0503020000020004" pitchFamily="50" charset="-127"/>
              </a:rPr>
              <a:t>디자인</a:t>
            </a:r>
            <a:endParaRPr lang="en-US" altLang="ko-KR" sz="1200" dirty="0">
              <a:solidFill>
                <a:schemeClr val="bg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490127" y="5516470"/>
            <a:ext cx="10363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팀원 </a:t>
            </a:r>
            <a:r>
              <a:rPr lang="en-US" altLang="ko-KR" sz="16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16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958265" y="5835556"/>
            <a:ext cx="21001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</a:rPr>
              <a:t>기획 및 </a:t>
            </a:r>
            <a:r>
              <a:rPr lang="ko-KR" altLang="en-US" sz="1200" dirty="0" smtClean="0">
                <a:solidFill>
                  <a:schemeClr val="bg1"/>
                </a:solidFill>
                <a:latin typeface="맑은 고딕" panose="020B0503020000020004" pitchFamily="50" charset="-127"/>
              </a:rPr>
              <a:t>설계</a:t>
            </a:r>
            <a:endParaRPr lang="en-US" altLang="ko-KR" sz="1200" dirty="0" smtClean="0">
              <a:solidFill>
                <a:schemeClr val="bg1"/>
              </a:solidFill>
              <a:latin typeface="맑은 고딕" panose="020B0503020000020004" pitchFamily="50" charset="-127"/>
            </a:endParaRPr>
          </a:p>
          <a:p>
            <a:pPr algn="ctr"/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</a:rPr>
              <a:t>배우 리스트 및 상세페이지</a:t>
            </a:r>
          </a:p>
          <a:p>
            <a:pPr algn="ctr"/>
            <a:r>
              <a:rPr lang="ko-KR" altLang="en-US" sz="1200" dirty="0" smtClean="0">
                <a:solidFill>
                  <a:schemeClr val="bg1"/>
                </a:solidFill>
                <a:latin typeface="맑은 고딕" panose="020B0503020000020004" pitchFamily="50" charset="-127"/>
              </a:rPr>
              <a:t>게시판</a:t>
            </a:r>
            <a:endParaRPr lang="ko-KR" altLang="en-US" sz="1200" dirty="0">
              <a:solidFill>
                <a:schemeClr val="bg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580146" y="5535260"/>
            <a:ext cx="10789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팀원 </a:t>
            </a:r>
            <a:r>
              <a:rPr lang="en-US" altLang="ko-KR" sz="16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16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426730" y="5835556"/>
            <a:ext cx="13858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</a:rPr>
              <a:t>기획 및 </a:t>
            </a:r>
            <a:r>
              <a:rPr lang="ko-KR" altLang="en-US" sz="1200" dirty="0" smtClean="0">
                <a:solidFill>
                  <a:schemeClr val="bg1"/>
                </a:solidFill>
                <a:latin typeface="맑은 고딕" panose="020B0503020000020004" pitchFamily="50" charset="-127"/>
              </a:rPr>
              <a:t>설계</a:t>
            </a:r>
            <a:endParaRPr lang="en-US" altLang="ko-KR" sz="1200" dirty="0" smtClean="0">
              <a:solidFill>
                <a:schemeClr val="bg1"/>
              </a:solidFill>
              <a:latin typeface="맑은 고딕" panose="020B0503020000020004" pitchFamily="50" charset="-127"/>
            </a:endParaRPr>
          </a:p>
          <a:p>
            <a:pPr algn="ctr"/>
            <a:r>
              <a:rPr lang="ko-KR" altLang="en-US" sz="1200" dirty="0" smtClean="0">
                <a:solidFill>
                  <a:schemeClr val="bg1"/>
                </a:solidFill>
                <a:latin typeface="맑은 고딕" panose="020B0503020000020004" pitchFamily="50" charset="-127"/>
              </a:rPr>
              <a:t>마이 페이지</a:t>
            </a:r>
            <a:endParaRPr lang="en-US" altLang="ko-KR" sz="1200" dirty="0" smtClean="0">
              <a:solidFill>
                <a:schemeClr val="bg1"/>
              </a:solidFill>
              <a:latin typeface="맑은 고딕" panose="020B0503020000020004" pitchFamily="50" charset="-127"/>
            </a:endParaRPr>
          </a:p>
          <a:p>
            <a:pPr algn="ctr"/>
            <a:r>
              <a:rPr lang="ko-KR" altLang="en-US" sz="1200" dirty="0" smtClean="0">
                <a:solidFill>
                  <a:schemeClr val="bg1"/>
                </a:solidFill>
                <a:latin typeface="맑은 고딕" panose="020B0503020000020004" pitchFamily="50" charset="-127"/>
              </a:rPr>
              <a:t>로그인</a:t>
            </a:r>
            <a:r>
              <a:rPr lang="en-US" altLang="ko-KR" sz="1200" dirty="0" smtClean="0">
                <a:solidFill>
                  <a:schemeClr val="bg1"/>
                </a:solidFill>
                <a:latin typeface="맑은 고딕" panose="020B0503020000020004" pitchFamily="50" charset="-127"/>
              </a:rPr>
              <a:t>/</a:t>
            </a:r>
            <a:r>
              <a:rPr lang="ko-KR" altLang="en-US" sz="1200" dirty="0" smtClean="0">
                <a:solidFill>
                  <a:schemeClr val="bg1"/>
                </a:solidFill>
                <a:latin typeface="맑은 고딕" panose="020B0503020000020004" pitchFamily="50" charset="-127"/>
              </a:rPr>
              <a:t>회원가입</a:t>
            </a:r>
            <a:endParaRPr lang="en-US" altLang="ko-KR" sz="1200" dirty="0">
              <a:solidFill>
                <a:schemeClr val="bg1"/>
              </a:solidFill>
              <a:latin typeface="맑은 고딕" panose="020B0503020000020004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274668" y="815814"/>
            <a:ext cx="1695384" cy="169538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162979" y="815814"/>
            <a:ext cx="1695384" cy="169538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271939" y="3776214"/>
            <a:ext cx="1695384" cy="169538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160978" y="3776151"/>
            <a:ext cx="1694692" cy="1694692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 flipH="1">
            <a:off x="1141709" y="1227640"/>
            <a:ext cx="994430" cy="4053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5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업무 분장</a:t>
            </a:r>
            <a:endParaRPr lang="en-US" altLang="ko-KR" sz="15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21" name="직선 연결선 20"/>
          <p:cNvCxnSpPr/>
          <p:nvPr/>
        </p:nvCxnSpPr>
        <p:spPr>
          <a:xfrm>
            <a:off x="0" y="1655382"/>
            <a:ext cx="204216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2790447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그룹 92"/>
          <p:cNvGrpSpPr/>
          <p:nvPr/>
        </p:nvGrpSpPr>
        <p:grpSpPr>
          <a:xfrm>
            <a:off x="2357593" y="1662629"/>
            <a:ext cx="6360896" cy="3841788"/>
            <a:chOff x="2321381" y="1662629"/>
            <a:chExt cx="6360896" cy="3841788"/>
          </a:xfrm>
        </p:grpSpPr>
        <p:grpSp>
          <p:nvGrpSpPr>
            <p:cNvPr id="90" name="그룹 89"/>
            <p:cNvGrpSpPr/>
            <p:nvPr/>
          </p:nvGrpSpPr>
          <p:grpSpPr>
            <a:xfrm>
              <a:off x="7186073" y="5121067"/>
              <a:ext cx="1496204" cy="383350"/>
              <a:chOff x="7186073" y="5121067"/>
              <a:chExt cx="1496204" cy="383350"/>
            </a:xfrm>
          </p:grpSpPr>
          <p:sp>
            <p:nvSpPr>
              <p:cNvPr id="81" name="직사각형 80"/>
              <p:cNvSpPr/>
              <p:nvPr/>
            </p:nvSpPr>
            <p:spPr>
              <a:xfrm>
                <a:off x="7186073" y="5121067"/>
                <a:ext cx="1496204" cy="383350"/>
              </a:xfrm>
              <a:prstGeom prst="rect">
                <a:avLst/>
              </a:prstGeom>
              <a:gradFill flip="none" rotWithShape="1">
                <a:gsLst>
                  <a:gs pos="0">
                    <a:srgbClr val="6C6C6C">
                      <a:tint val="66000"/>
                      <a:satMod val="160000"/>
                    </a:srgbClr>
                  </a:gs>
                  <a:gs pos="50000">
                    <a:srgbClr val="6C6C6C">
                      <a:tint val="44500"/>
                      <a:satMod val="160000"/>
                    </a:srgbClr>
                  </a:gs>
                  <a:gs pos="100000">
                    <a:srgbClr val="6C6C6C">
                      <a:tint val="23500"/>
                      <a:satMod val="160000"/>
                    </a:srgbClr>
                  </a:gs>
                </a:gsLst>
                <a:lin ang="189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82" name="TextBox 81"/>
              <p:cNvSpPr txBox="1"/>
              <p:nvPr/>
            </p:nvSpPr>
            <p:spPr>
              <a:xfrm>
                <a:off x="7266244" y="5161778"/>
                <a:ext cx="133586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400" dirty="0">
                    <a:solidFill>
                      <a:srgbClr val="0B0720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회원정보 </a:t>
                </a:r>
                <a:r>
                  <a:rPr lang="ko-KR" altLang="en-US" sz="1400" dirty="0" smtClean="0">
                    <a:solidFill>
                      <a:srgbClr val="0B0720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탈퇴</a:t>
                </a:r>
                <a:endParaRPr lang="ko-KR" altLang="en-US" sz="1400" dirty="0">
                  <a:solidFill>
                    <a:srgbClr val="0B072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grpSp>
          <p:nvGrpSpPr>
            <p:cNvPr id="91" name="그룹 90"/>
            <p:cNvGrpSpPr/>
            <p:nvPr/>
          </p:nvGrpSpPr>
          <p:grpSpPr>
            <a:xfrm>
              <a:off x="5500793" y="5121067"/>
              <a:ext cx="1496204" cy="383350"/>
              <a:chOff x="5500793" y="5121067"/>
              <a:chExt cx="1496204" cy="383350"/>
            </a:xfrm>
          </p:grpSpPr>
          <p:sp>
            <p:nvSpPr>
              <p:cNvPr id="83" name="직사각형 82"/>
              <p:cNvSpPr/>
              <p:nvPr/>
            </p:nvSpPr>
            <p:spPr>
              <a:xfrm>
                <a:off x="5500793" y="5121067"/>
                <a:ext cx="1496204" cy="383350"/>
              </a:xfrm>
              <a:prstGeom prst="rect">
                <a:avLst/>
              </a:prstGeom>
              <a:gradFill flip="none" rotWithShape="1">
                <a:gsLst>
                  <a:gs pos="0">
                    <a:srgbClr val="6C6C6C">
                      <a:tint val="66000"/>
                      <a:satMod val="160000"/>
                    </a:srgbClr>
                  </a:gs>
                  <a:gs pos="50000">
                    <a:srgbClr val="6C6C6C">
                      <a:tint val="44500"/>
                      <a:satMod val="160000"/>
                    </a:srgbClr>
                  </a:gs>
                  <a:gs pos="100000">
                    <a:srgbClr val="6C6C6C">
                      <a:tint val="23500"/>
                      <a:satMod val="160000"/>
                    </a:srgbClr>
                  </a:gs>
                </a:gsLst>
                <a:lin ang="189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84" name="TextBox 83"/>
              <p:cNvSpPr txBox="1"/>
              <p:nvPr/>
            </p:nvSpPr>
            <p:spPr>
              <a:xfrm>
                <a:off x="5580964" y="5161778"/>
                <a:ext cx="133586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400" dirty="0" smtClean="0">
                    <a:solidFill>
                      <a:srgbClr val="0B0720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회원정보 수정</a:t>
                </a:r>
                <a:endParaRPr lang="ko-KR" altLang="en-US" sz="1400" dirty="0">
                  <a:solidFill>
                    <a:srgbClr val="0B072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sp>
          <p:nvSpPr>
            <p:cNvPr id="59" name="직사각형 58"/>
            <p:cNvSpPr/>
            <p:nvPr/>
          </p:nvSpPr>
          <p:spPr>
            <a:xfrm>
              <a:off x="2321381" y="2436842"/>
              <a:ext cx="1669753" cy="383350"/>
            </a:xfrm>
            <a:prstGeom prst="rect">
              <a:avLst/>
            </a:prstGeom>
            <a:gradFill flip="none" rotWithShape="1">
              <a:gsLst>
                <a:gs pos="0">
                  <a:srgbClr val="6C6C6C">
                    <a:tint val="66000"/>
                    <a:satMod val="160000"/>
                  </a:srgbClr>
                </a:gs>
                <a:gs pos="50000">
                  <a:srgbClr val="6C6C6C">
                    <a:tint val="44500"/>
                    <a:satMod val="160000"/>
                  </a:srgbClr>
                </a:gs>
                <a:gs pos="100000">
                  <a:srgbClr val="6C6C6C">
                    <a:tint val="23500"/>
                    <a:satMod val="160000"/>
                  </a:srgb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2397448" y="2477553"/>
              <a:ext cx="151761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 err="1" smtClean="0">
                  <a:solidFill>
                    <a:srgbClr val="0B072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배우리스트</a:t>
              </a:r>
              <a:endParaRPr lang="ko-KR" altLang="en-US" sz="1400" dirty="0">
                <a:solidFill>
                  <a:srgbClr val="0B072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65" name="직사각형 64"/>
            <p:cNvSpPr/>
            <p:nvPr/>
          </p:nvSpPr>
          <p:spPr>
            <a:xfrm>
              <a:off x="6268965" y="2436842"/>
              <a:ext cx="1669753" cy="383350"/>
            </a:xfrm>
            <a:prstGeom prst="rect">
              <a:avLst/>
            </a:prstGeom>
            <a:gradFill flip="none" rotWithShape="1">
              <a:gsLst>
                <a:gs pos="0">
                  <a:srgbClr val="6C6C6C">
                    <a:tint val="66000"/>
                    <a:satMod val="160000"/>
                  </a:srgbClr>
                </a:gs>
                <a:gs pos="50000">
                  <a:srgbClr val="6C6C6C">
                    <a:tint val="44500"/>
                    <a:satMod val="160000"/>
                  </a:srgbClr>
                </a:gs>
                <a:gs pos="100000">
                  <a:srgbClr val="6C6C6C">
                    <a:tint val="23500"/>
                    <a:satMod val="160000"/>
                  </a:srgb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6358434" y="2477553"/>
              <a:ext cx="14908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 smtClean="0">
                  <a:solidFill>
                    <a:srgbClr val="0B072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마이 페이지</a:t>
              </a:r>
              <a:endParaRPr lang="ko-KR" altLang="en-US" sz="1400" dirty="0">
                <a:solidFill>
                  <a:srgbClr val="0B072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67" name="직사각형 66"/>
            <p:cNvSpPr/>
            <p:nvPr/>
          </p:nvSpPr>
          <p:spPr>
            <a:xfrm>
              <a:off x="2321381" y="3107898"/>
              <a:ext cx="1669753" cy="383350"/>
            </a:xfrm>
            <a:prstGeom prst="rect">
              <a:avLst/>
            </a:prstGeom>
            <a:gradFill flip="none" rotWithShape="1">
              <a:gsLst>
                <a:gs pos="0">
                  <a:srgbClr val="6C6C6C">
                    <a:tint val="66000"/>
                    <a:satMod val="160000"/>
                  </a:srgbClr>
                </a:gs>
                <a:gs pos="50000">
                  <a:srgbClr val="6C6C6C">
                    <a:tint val="44500"/>
                    <a:satMod val="160000"/>
                  </a:srgbClr>
                </a:gs>
                <a:gs pos="100000">
                  <a:srgbClr val="6C6C6C">
                    <a:tint val="23500"/>
                    <a:satMod val="160000"/>
                  </a:srgb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2397448" y="3148609"/>
              <a:ext cx="151761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 smtClean="0">
                  <a:solidFill>
                    <a:srgbClr val="0B072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배우 상세 페이지</a:t>
              </a:r>
              <a:endParaRPr lang="ko-KR" altLang="en-US" sz="1400" dirty="0">
                <a:solidFill>
                  <a:srgbClr val="0B072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75" name="직사각형 74"/>
            <p:cNvSpPr/>
            <p:nvPr/>
          </p:nvSpPr>
          <p:spPr>
            <a:xfrm>
              <a:off x="6268965" y="3107898"/>
              <a:ext cx="1669753" cy="383350"/>
            </a:xfrm>
            <a:prstGeom prst="rect">
              <a:avLst/>
            </a:prstGeom>
            <a:gradFill flip="none" rotWithShape="1">
              <a:gsLst>
                <a:gs pos="0">
                  <a:srgbClr val="6C6C6C">
                    <a:tint val="66000"/>
                    <a:satMod val="160000"/>
                  </a:srgbClr>
                </a:gs>
                <a:gs pos="50000">
                  <a:srgbClr val="6C6C6C">
                    <a:tint val="44500"/>
                    <a:satMod val="160000"/>
                  </a:srgbClr>
                </a:gs>
                <a:gs pos="100000">
                  <a:srgbClr val="6C6C6C">
                    <a:tint val="23500"/>
                    <a:satMod val="160000"/>
                  </a:srgb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6358434" y="3148609"/>
              <a:ext cx="14908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 smtClean="0">
                  <a:solidFill>
                    <a:srgbClr val="0B072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로그인 </a:t>
              </a:r>
              <a:r>
                <a:rPr lang="en-US" altLang="ko-KR" sz="1400" dirty="0" smtClean="0">
                  <a:solidFill>
                    <a:srgbClr val="0B072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/ </a:t>
              </a:r>
              <a:r>
                <a:rPr lang="ko-KR" altLang="en-US" sz="1400" dirty="0" smtClean="0">
                  <a:solidFill>
                    <a:srgbClr val="0B072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로그아웃</a:t>
              </a:r>
              <a:endParaRPr lang="ko-KR" altLang="en-US" sz="1400" dirty="0">
                <a:solidFill>
                  <a:srgbClr val="0B072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79" name="직사각형 78"/>
            <p:cNvSpPr/>
            <p:nvPr/>
          </p:nvSpPr>
          <p:spPr>
            <a:xfrm>
              <a:off x="6268965" y="4450010"/>
              <a:ext cx="1669753" cy="383350"/>
            </a:xfrm>
            <a:prstGeom prst="rect">
              <a:avLst/>
            </a:prstGeom>
            <a:gradFill flip="none" rotWithShape="1">
              <a:gsLst>
                <a:gs pos="0">
                  <a:srgbClr val="6C6C6C">
                    <a:tint val="66000"/>
                    <a:satMod val="160000"/>
                  </a:srgbClr>
                </a:gs>
                <a:gs pos="50000">
                  <a:srgbClr val="6C6C6C">
                    <a:tint val="44500"/>
                    <a:satMod val="160000"/>
                  </a:srgbClr>
                </a:gs>
                <a:gs pos="100000">
                  <a:srgbClr val="6C6C6C">
                    <a:tint val="23500"/>
                    <a:satMod val="160000"/>
                  </a:srgb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6358434" y="4490721"/>
              <a:ext cx="14908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 smtClean="0">
                  <a:solidFill>
                    <a:srgbClr val="0B072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회원정보</a:t>
              </a:r>
              <a:endParaRPr lang="ko-KR" altLang="en-US" sz="1400" dirty="0">
                <a:solidFill>
                  <a:srgbClr val="0B072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77" name="직사각형 76"/>
            <p:cNvSpPr/>
            <p:nvPr/>
          </p:nvSpPr>
          <p:spPr>
            <a:xfrm>
              <a:off x="6268965" y="3778954"/>
              <a:ext cx="1669753" cy="383350"/>
            </a:xfrm>
            <a:prstGeom prst="rect">
              <a:avLst/>
            </a:prstGeom>
            <a:gradFill flip="none" rotWithShape="1">
              <a:gsLst>
                <a:gs pos="0">
                  <a:srgbClr val="6C6C6C">
                    <a:tint val="66000"/>
                    <a:satMod val="160000"/>
                  </a:srgbClr>
                </a:gs>
                <a:gs pos="50000">
                  <a:srgbClr val="6C6C6C">
                    <a:tint val="44500"/>
                    <a:satMod val="160000"/>
                  </a:srgbClr>
                </a:gs>
                <a:gs pos="100000">
                  <a:srgbClr val="6C6C6C">
                    <a:tint val="23500"/>
                    <a:satMod val="160000"/>
                  </a:srgb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6358434" y="3819665"/>
              <a:ext cx="14908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 smtClean="0">
                  <a:solidFill>
                    <a:srgbClr val="0B072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북 마크</a:t>
              </a:r>
              <a:endParaRPr lang="ko-KR" altLang="en-US" sz="1400" dirty="0">
                <a:solidFill>
                  <a:srgbClr val="0B072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grpSp>
          <p:nvGrpSpPr>
            <p:cNvPr id="35" name="그룹 34"/>
            <p:cNvGrpSpPr/>
            <p:nvPr/>
          </p:nvGrpSpPr>
          <p:grpSpPr>
            <a:xfrm>
              <a:off x="4289540" y="1662629"/>
              <a:ext cx="1669753" cy="383350"/>
              <a:chOff x="3653899" y="1887220"/>
              <a:chExt cx="1787198" cy="410314"/>
            </a:xfrm>
          </p:grpSpPr>
          <p:sp>
            <p:nvSpPr>
              <p:cNvPr id="14" name="직사각형 13"/>
              <p:cNvSpPr/>
              <p:nvPr/>
            </p:nvSpPr>
            <p:spPr>
              <a:xfrm>
                <a:off x="3653899" y="1887220"/>
                <a:ext cx="1787198" cy="410314"/>
              </a:xfrm>
              <a:prstGeom prst="rect">
                <a:avLst/>
              </a:prstGeom>
              <a:gradFill flip="none" rotWithShape="1">
                <a:gsLst>
                  <a:gs pos="0">
                    <a:srgbClr val="6C6C6C">
                      <a:tint val="66000"/>
                      <a:satMod val="160000"/>
                    </a:srgbClr>
                  </a:gs>
                  <a:gs pos="50000">
                    <a:srgbClr val="6C6C6C">
                      <a:tint val="44500"/>
                      <a:satMod val="160000"/>
                    </a:srgbClr>
                  </a:gs>
                  <a:gs pos="100000">
                    <a:srgbClr val="6C6C6C">
                      <a:tint val="23500"/>
                      <a:satMod val="160000"/>
                    </a:srgbClr>
                  </a:gs>
                </a:gsLst>
                <a:lin ang="189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4108197" y="1930795"/>
                <a:ext cx="878602" cy="3294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400" dirty="0" smtClean="0">
                    <a:solidFill>
                      <a:srgbClr val="0B0720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메인</a:t>
                </a:r>
                <a:endParaRPr lang="ko-KR" altLang="en-US" sz="1400" dirty="0">
                  <a:solidFill>
                    <a:srgbClr val="0B072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grpSp>
          <p:nvGrpSpPr>
            <p:cNvPr id="37" name="그룹 36"/>
            <p:cNvGrpSpPr/>
            <p:nvPr/>
          </p:nvGrpSpPr>
          <p:grpSpPr>
            <a:xfrm>
              <a:off x="4289540" y="2436842"/>
              <a:ext cx="1669753" cy="383350"/>
              <a:chOff x="2520076" y="2654928"/>
              <a:chExt cx="1787198" cy="410314"/>
            </a:xfrm>
          </p:grpSpPr>
          <p:sp>
            <p:nvSpPr>
              <p:cNvPr id="61" name="직사각형 60"/>
              <p:cNvSpPr/>
              <p:nvPr/>
            </p:nvSpPr>
            <p:spPr>
              <a:xfrm>
                <a:off x="2520076" y="2654928"/>
                <a:ext cx="1787198" cy="410314"/>
              </a:xfrm>
              <a:prstGeom prst="rect">
                <a:avLst/>
              </a:prstGeom>
              <a:gradFill flip="none" rotWithShape="1">
                <a:gsLst>
                  <a:gs pos="0">
                    <a:srgbClr val="6C6C6C">
                      <a:tint val="66000"/>
                      <a:satMod val="160000"/>
                    </a:srgbClr>
                  </a:gs>
                  <a:gs pos="50000">
                    <a:srgbClr val="6C6C6C">
                      <a:tint val="44500"/>
                      <a:satMod val="160000"/>
                    </a:srgbClr>
                  </a:gs>
                  <a:gs pos="100000">
                    <a:srgbClr val="6C6C6C">
                      <a:tint val="23500"/>
                      <a:satMod val="160000"/>
                    </a:srgbClr>
                  </a:gs>
                </a:gsLst>
                <a:lin ang="189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62" name="TextBox 61"/>
              <p:cNvSpPr txBox="1"/>
              <p:nvPr/>
            </p:nvSpPr>
            <p:spPr>
              <a:xfrm>
                <a:off x="2623750" y="2698503"/>
                <a:ext cx="1579848" cy="3294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400" smtClean="0">
                    <a:solidFill>
                      <a:srgbClr val="0B0720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게시판</a:t>
                </a:r>
                <a:endParaRPr lang="ko-KR" altLang="en-US" sz="1400" dirty="0">
                  <a:solidFill>
                    <a:srgbClr val="0B072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grpSp>
          <p:nvGrpSpPr>
            <p:cNvPr id="41" name="그룹 40"/>
            <p:cNvGrpSpPr/>
            <p:nvPr/>
          </p:nvGrpSpPr>
          <p:grpSpPr>
            <a:xfrm>
              <a:off x="4289540" y="3107898"/>
              <a:ext cx="1669753" cy="383350"/>
              <a:chOff x="2520076" y="3314764"/>
              <a:chExt cx="1787198" cy="410314"/>
            </a:xfrm>
          </p:grpSpPr>
          <p:sp>
            <p:nvSpPr>
              <p:cNvPr id="69" name="직사각형 68"/>
              <p:cNvSpPr/>
              <p:nvPr/>
            </p:nvSpPr>
            <p:spPr>
              <a:xfrm>
                <a:off x="2520076" y="3314764"/>
                <a:ext cx="1787198" cy="410314"/>
              </a:xfrm>
              <a:prstGeom prst="rect">
                <a:avLst/>
              </a:prstGeom>
              <a:gradFill flip="none" rotWithShape="1">
                <a:gsLst>
                  <a:gs pos="0">
                    <a:srgbClr val="6C6C6C">
                      <a:tint val="66000"/>
                      <a:satMod val="160000"/>
                    </a:srgbClr>
                  </a:gs>
                  <a:gs pos="50000">
                    <a:srgbClr val="6C6C6C">
                      <a:tint val="44500"/>
                      <a:satMod val="160000"/>
                    </a:srgbClr>
                  </a:gs>
                  <a:gs pos="100000">
                    <a:srgbClr val="6C6C6C">
                      <a:tint val="23500"/>
                      <a:satMod val="160000"/>
                    </a:srgbClr>
                  </a:gs>
                </a:gsLst>
                <a:lin ang="189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70" name="TextBox 69"/>
              <p:cNvSpPr txBox="1"/>
              <p:nvPr/>
            </p:nvSpPr>
            <p:spPr>
              <a:xfrm>
                <a:off x="2623750" y="3358339"/>
                <a:ext cx="1579848" cy="3294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400" dirty="0" smtClean="0">
                    <a:solidFill>
                      <a:srgbClr val="0B0720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게시 글 작성</a:t>
                </a:r>
                <a:endParaRPr lang="ko-KR" altLang="en-US" sz="1400" dirty="0">
                  <a:solidFill>
                    <a:srgbClr val="0B072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grpSp>
          <p:nvGrpSpPr>
            <p:cNvPr id="42" name="그룹 41"/>
            <p:cNvGrpSpPr/>
            <p:nvPr/>
          </p:nvGrpSpPr>
          <p:grpSpPr>
            <a:xfrm>
              <a:off x="4289540" y="3778954"/>
              <a:ext cx="1669753" cy="383350"/>
              <a:chOff x="2520076" y="3964504"/>
              <a:chExt cx="1787198" cy="410314"/>
            </a:xfrm>
          </p:grpSpPr>
          <p:sp>
            <p:nvSpPr>
              <p:cNvPr id="85" name="직사각형 84"/>
              <p:cNvSpPr/>
              <p:nvPr/>
            </p:nvSpPr>
            <p:spPr>
              <a:xfrm>
                <a:off x="2520076" y="3964504"/>
                <a:ext cx="1787198" cy="410314"/>
              </a:xfrm>
              <a:prstGeom prst="rect">
                <a:avLst/>
              </a:prstGeom>
              <a:gradFill flip="none" rotWithShape="1">
                <a:gsLst>
                  <a:gs pos="0">
                    <a:srgbClr val="6C6C6C">
                      <a:tint val="66000"/>
                      <a:satMod val="160000"/>
                    </a:srgbClr>
                  </a:gs>
                  <a:gs pos="50000">
                    <a:srgbClr val="6C6C6C">
                      <a:tint val="44500"/>
                      <a:satMod val="160000"/>
                    </a:srgbClr>
                  </a:gs>
                  <a:gs pos="100000">
                    <a:srgbClr val="6C6C6C">
                      <a:tint val="23500"/>
                      <a:satMod val="160000"/>
                    </a:srgbClr>
                  </a:gs>
                </a:gsLst>
                <a:lin ang="189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86" name="TextBox 85"/>
              <p:cNvSpPr txBox="1"/>
              <p:nvPr/>
            </p:nvSpPr>
            <p:spPr>
              <a:xfrm>
                <a:off x="2623750" y="4008079"/>
                <a:ext cx="1579848" cy="3294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400" dirty="0" smtClean="0">
                    <a:solidFill>
                      <a:srgbClr val="0B0720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게시 글 댓글</a:t>
                </a:r>
                <a:endParaRPr lang="ko-KR" altLang="en-US" sz="1400" dirty="0">
                  <a:solidFill>
                    <a:srgbClr val="0B072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cxnSp>
          <p:nvCxnSpPr>
            <p:cNvPr id="71" name="직선 연결선 70"/>
            <p:cNvCxnSpPr>
              <a:stCxn id="14" idx="2"/>
              <a:endCxn id="61" idx="0"/>
            </p:cNvCxnSpPr>
            <p:nvPr/>
          </p:nvCxnSpPr>
          <p:spPr>
            <a:xfrm>
              <a:off x="5124417" y="2045979"/>
              <a:ext cx="0" cy="390863"/>
            </a:xfrm>
            <a:prstGeom prst="line">
              <a:avLst/>
            </a:prstGeom>
            <a:ln w="12700">
              <a:solidFill>
                <a:srgbClr val="6C6C6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직선 연결선 86"/>
            <p:cNvCxnSpPr>
              <a:stCxn id="59" idx="2"/>
              <a:endCxn id="67" idx="0"/>
            </p:cNvCxnSpPr>
            <p:nvPr/>
          </p:nvCxnSpPr>
          <p:spPr>
            <a:xfrm>
              <a:off x="3156258" y="2820192"/>
              <a:ext cx="0" cy="287706"/>
            </a:xfrm>
            <a:prstGeom prst="line">
              <a:avLst/>
            </a:prstGeom>
            <a:ln w="12700">
              <a:solidFill>
                <a:srgbClr val="6C6C6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직선 연결선 88"/>
            <p:cNvCxnSpPr>
              <a:stCxn id="61" idx="2"/>
              <a:endCxn id="69" idx="0"/>
            </p:cNvCxnSpPr>
            <p:nvPr/>
          </p:nvCxnSpPr>
          <p:spPr>
            <a:xfrm>
              <a:off x="5124417" y="2820192"/>
              <a:ext cx="0" cy="287706"/>
            </a:xfrm>
            <a:prstGeom prst="line">
              <a:avLst/>
            </a:prstGeom>
            <a:ln w="12700">
              <a:solidFill>
                <a:srgbClr val="6C6C6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직선 연결선 91"/>
            <p:cNvCxnSpPr>
              <a:stCxn id="65" idx="2"/>
              <a:endCxn id="75" idx="0"/>
            </p:cNvCxnSpPr>
            <p:nvPr/>
          </p:nvCxnSpPr>
          <p:spPr>
            <a:xfrm>
              <a:off x="7103842" y="2820192"/>
              <a:ext cx="0" cy="287706"/>
            </a:xfrm>
            <a:prstGeom prst="line">
              <a:avLst/>
            </a:prstGeom>
            <a:ln w="12700">
              <a:solidFill>
                <a:srgbClr val="6C6C6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연결선 98"/>
            <p:cNvCxnSpPr>
              <a:stCxn id="69" idx="2"/>
              <a:endCxn id="85" idx="0"/>
            </p:cNvCxnSpPr>
            <p:nvPr/>
          </p:nvCxnSpPr>
          <p:spPr>
            <a:xfrm>
              <a:off x="5124417" y="3491248"/>
              <a:ext cx="0" cy="287706"/>
            </a:xfrm>
            <a:prstGeom prst="line">
              <a:avLst/>
            </a:prstGeom>
            <a:ln w="12700">
              <a:solidFill>
                <a:srgbClr val="6C6C6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직선 연결선 99"/>
            <p:cNvCxnSpPr>
              <a:stCxn id="75" idx="2"/>
              <a:endCxn id="77" idx="0"/>
            </p:cNvCxnSpPr>
            <p:nvPr/>
          </p:nvCxnSpPr>
          <p:spPr>
            <a:xfrm>
              <a:off x="7103842" y="3491248"/>
              <a:ext cx="0" cy="287706"/>
            </a:xfrm>
            <a:prstGeom prst="line">
              <a:avLst/>
            </a:prstGeom>
            <a:ln w="12700">
              <a:solidFill>
                <a:srgbClr val="6C6C6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연결선 104"/>
            <p:cNvCxnSpPr>
              <a:stCxn id="77" idx="2"/>
              <a:endCxn id="79" idx="0"/>
            </p:cNvCxnSpPr>
            <p:nvPr/>
          </p:nvCxnSpPr>
          <p:spPr>
            <a:xfrm>
              <a:off x="7103842" y="4162304"/>
              <a:ext cx="0" cy="287706"/>
            </a:xfrm>
            <a:prstGeom prst="line">
              <a:avLst/>
            </a:prstGeom>
            <a:ln w="12700">
              <a:solidFill>
                <a:srgbClr val="6C6C6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연결선 108"/>
            <p:cNvCxnSpPr/>
            <p:nvPr/>
          </p:nvCxnSpPr>
          <p:spPr>
            <a:xfrm>
              <a:off x="3154225" y="2245892"/>
              <a:ext cx="3952894" cy="0"/>
            </a:xfrm>
            <a:prstGeom prst="line">
              <a:avLst/>
            </a:prstGeom>
            <a:ln w="12700">
              <a:solidFill>
                <a:srgbClr val="6C6C6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직선 연결선 109"/>
            <p:cNvCxnSpPr>
              <a:endCxn id="59" idx="0"/>
            </p:cNvCxnSpPr>
            <p:nvPr/>
          </p:nvCxnSpPr>
          <p:spPr>
            <a:xfrm>
              <a:off x="3156258" y="2242052"/>
              <a:ext cx="0" cy="194790"/>
            </a:xfrm>
            <a:prstGeom prst="line">
              <a:avLst/>
            </a:prstGeom>
            <a:ln w="12700">
              <a:solidFill>
                <a:srgbClr val="6C6C6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연결선 110"/>
            <p:cNvCxnSpPr>
              <a:endCxn id="65" idx="0"/>
            </p:cNvCxnSpPr>
            <p:nvPr/>
          </p:nvCxnSpPr>
          <p:spPr>
            <a:xfrm>
              <a:off x="7103842" y="2242052"/>
              <a:ext cx="0" cy="194790"/>
            </a:xfrm>
            <a:prstGeom prst="line">
              <a:avLst/>
            </a:prstGeom>
            <a:ln w="12700">
              <a:solidFill>
                <a:srgbClr val="6C6C6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직선 연결선 121"/>
            <p:cNvCxnSpPr/>
            <p:nvPr/>
          </p:nvCxnSpPr>
          <p:spPr>
            <a:xfrm>
              <a:off x="6247748" y="4986598"/>
              <a:ext cx="1683148" cy="0"/>
            </a:xfrm>
            <a:prstGeom prst="line">
              <a:avLst/>
            </a:prstGeom>
            <a:ln w="12700">
              <a:solidFill>
                <a:srgbClr val="6C6C6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직선 연결선 143"/>
            <p:cNvCxnSpPr>
              <a:endCxn id="81" idx="0"/>
            </p:cNvCxnSpPr>
            <p:nvPr/>
          </p:nvCxnSpPr>
          <p:spPr>
            <a:xfrm>
              <a:off x="7934175" y="4982002"/>
              <a:ext cx="0" cy="139065"/>
            </a:xfrm>
            <a:prstGeom prst="line">
              <a:avLst/>
            </a:prstGeom>
            <a:ln w="12700">
              <a:solidFill>
                <a:srgbClr val="6C6C6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직선 연결선 150"/>
            <p:cNvCxnSpPr>
              <a:endCxn id="83" idx="0"/>
            </p:cNvCxnSpPr>
            <p:nvPr/>
          </p:nvCxnSpPr>
          <p:spPr>
            <a:xfrm>
              <a:off x="6248895" y="4979380"/>
              <a:ext cx="0" cy="141687"/>
            </a:xfrm>
            <a:prstGeom prst="line">
              <a:avLst/>
            </a:prstGeom>
            <a:ln w="12700">
              <a:solidFill>
                <a:srgbClr val="6C6C6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직선 연결선 157"/>
            <p:cNvCxnSpPr>
              <a:stCxn id="79" idx="2"/>
            </p:cNvCxnSpPr>
            <p:nvPr/>
          </p:nvCxnSpPr>
          <p:spPr>
            <a:xfrm>
              <a:off x="7103842" y="4833360"/>
              <a:ext cx="0" cy="141751"/>
            </a:xfrm>
            <a:prstGeom prst="line">
              <a:avLst/>
            </a:prstGeom>
            <a:ln w="12700">
              <a:solidFill>
                <a:srgbClr val="6C6C6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직사각형 53"/>
          <p:cNvSpPr/>
          <p:nvPr/>
        </p:nvSpPr>
        <p:spPr>
          <a:xfrm rot="5400000">
            <a:off x="-2447367" y="2447364"/>
            <a:ext cx="6858004" cy="19632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5" name="그림 5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66306" y="6253352"/>
            <a:ext cx="1030658" cy="409066"/>
          </a:xfrm>
          <a:prstGeom prst="rect">
            <a:avLst/>
          </a:prstGeom>
        </p:spPr>
      </p:pic>
      <p:cxnSp>
        <p:nvCxnSpPr>
          <p:cNvPr id="56" name="직선 연결선 55"/>
          <p:cNvCxnSpPr/>
          <p:nvPr/>
        </p:nvCxnSpPr>
        <p:spPr>
          <a:xfrm>
            <a:off x="558214" y="1756982"/>
            <a:ext cx="1419304" cy="0"/>
          </a:xfrm>
          <a:prstGeom prst="line">
            <a:avLst/>
          </a:prstGeom>
          <a:ln w="19050">
            <a:solidFill>
              <a:srgbClr val="0B07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 flipH="1">
            <a:off x="470645" y="1442130"/>
            <a:ext cx="104319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err="1" smtClean="0">
                <a:solidFill>
                  <a:srgbClr val="0B0720"/>
                </a:solidFill>
                <a:latin typeface="나눔스퀘어 Bold" pitchFamily="50" charset="-127"/>
                <a:ea typeface="나눔스퀘어 Bold" pitchFamily="50" charset="-127"/>
              </a:rPr>
              <a:t>메뉴트</a:t>
            </a:r>
            <a:r>
              <a:rPr lang="ko-KR" altLang="en-US" sz="1500" dirty="0" err="1" smtClean="0">
                <a:solidFill>
                  <a:srgbClr val="0B0720"/>
                </a:solidFill>
                <a:latin typeface="나눔스퀘어 Bold" pitchFamily="50" charset="-127"/>
                <a:ea typeface="나눔스퀘어 Bold" pitchFamily="50" charset="-127"/>
              </a:rPr>
              <a:t>리</a:t>
            </a:r>
            <a:endParaRPr lang="en-US" altLang="ko-KR" sz="1500" dirty="0" smtClean="0">
              <a:solidFill>
                <a:srgbClr val="0B0720"/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052316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 rot="5400000">
            <a:off x="-2447367" y="2447364"/>
            <a:ext cx="6858004" cy="19632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66306" y="6253352"/>
            <a:ext cx="1030658" cy="409066"/>
          </a:xfrm>
          <a:prstGeom prst="rect">
            <a:avLst/>
          </a:prstGeom>
        </p:spPr>
      </p:pic>
      <p:cxnSp>
        <p:nvCxnSpPr>
          <p:cNvPr id="8" name="직선 연결선 7"/>
          <p:cNvCxnSpPr/>
          <p:nvPr/>
        </p:nvCxnSpPr>
        <p:spPr>
          <a:xfrm>
            <a:off x="558214" y="1756982"/>
            <a:ext cx="1419304" cy="0"/>
          </a:xfrm>
          <a:prstGeom prst="line">
            <a:avLst/>
          </a:prstGeom>
          <a:ln w="19050">
            <a:solidFill>
              <a:srgbClr val="0B07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 flipH="1">
            <a:off x="470645" y="1442130"/>
            <a:ext cx="104319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 smtClean="0">
                <a:solidFill>
                  <a:srgbClr val="0B0720"/>
                </a:solidFill>
                <a:latin typeface="나눔스퀘어 Bold" pitchFamily="50" charset="-127"/>
                <a:ea typeface="나눔스퀘어 Bold" pitchFamily="50" charset="-127"/>
              </a:rPr>
              <a:t>ERD</a:t>
            </a:r>
            <a:endParaRPr lang="en-US" altLang="ko-KR" sz="1500" dirty="0" smtClean="0">
              <a:solidFill>
                <a:srgbClr val="0B0720"/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32660" y="892431"/>
            <a:ext cx="6642492" cy="2748076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241281" y="3855578"/>
            <a:ext cx="6632622" cy="2340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159670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66306" y="6253352"/>
            <a:ext cx="1030658" cy="409066"/>
          </a:xfrm>
          <a:prstGeom prst="rect">
            <a:avLst/>
          </a:prstGeom>
        </p:spPr>
      </p:pic>
      <p:cxnSp>
        <p:nvCxnSpPr>
          <p:cNvPr id="12" name="직선 연결선 11"/>
          <p:cNvCxnSpPr/>
          <p:nvPr/>
        </p:nvCxnSpPr>
        <p:spPr>
          <a:xfrm>
            <a:off x="0" y="744792"/>
            <a:ext cx="2042160" cy="0"/>
          </a:xfrm>
          <a:prstGeom prst="line">
            <a:avLst/>
          </a:prstGeom>
          <a:ln w="19050">
            <a:solidFill>
              <a:srgbClr val="0B07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 flipH="1">
            <a:off x="715225" y="326454"/>
            <a:ext cx="1348965" cy="4053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500" dirty="0" smtClean="0">
                <a:solidFill>
                  <a:srgbClr val="0B072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기능 분해도</a:t>
            </a:r>
            <a:endParaRPr lang="en-US" altLang="ko-KR" sz="1500" dirty="0">
              <a:solidFill>
                <a:srgbClr val="0B072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874454259"/>
              </p:ext>
            </p:extLst>
          </p:nvPr>
        </p:nvGraphicFramePr>
        <p:xfrm>
          <a:off x="500434" y="1048312"/>
          <a:ext cx="8143133" cy="480418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47514">
                  <a:extLst>
                    <a:ext uri="{9D8B030D-6E8A-4147-A177-3AD203B41FA5}">
                      <a16:colId xmlns:a16="http://schemas.microsoft.com/office/drawing/2014/main" xmlns="" val="2738564980"/>
                    </a:ext>
                  </a:extLst>
                </a:gridCol>
                <a:gridCol w="1047514">
                  <a:extLst>
                    <a:ext uri="{9D8B030D-6E8A-4147-A177-3AD203B41FA5}">
                      <a16:colId xmlns:a16="http://schemas.microsoft.com/office/drawing/2014/main" xmlns="" val="3075899689"/>
                    </a:ext>
                  </a:extLst>
                </a:gridCol>
                <a:gridCol w="1302857">
                  <a:extLst>
                    <a:ext uri="{9D8B030D-6E8A-4147-A177-3AD203B41FA5}">
                      <a16:colId xmlns:a16="http://schemas.microsoft.com/office/drawing/2014/main" xmlns="" val="1307430089"/>
                    </a:ext>
                  </a:extLst>
                </a:gridCol>
                <a:gridCol w="4745248">
                  <a:extLst>
                    <a:ext uri="{9D8B030D-6E8A-4147-A177-3AD203B41FA5}">
                      <a16:colId xmlns:a16="http://schemas.microsoft.com/office/drawing/2014/main" xmlns="" val="325634811"/>
                    </a:ext>
                  </a:extLst>
                </a:gridCol>
              </a:tblGrid>
              <a:tr h="3283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분류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072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기능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072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세부 기능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072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설명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072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02332675"/>
                  </a:ext>
                </a:extLst>
              </a:tr>
              <a:tr h="319701"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배우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B07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배우 정보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B07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등록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배우 정보를 중복확인하여 등록한다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.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444594809"/>
                  </a:ext>
                </a:extLst>
              </a:tr>
              <a:tr h="319701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수정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배우 정보를 관리자만 수정한다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. =&gt; 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수정 완료되었습니다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6868506"/>
                  </a:ext>
                </a:extLst>
              </a:tr>
              <a:tr h="319701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삭제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배우 정보를 관리자만 삭제한다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3263288146"/>
                  </a:ext>
                </a:extLst>
              </a:tr>
              <a:tr h="319701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검색</a:t>
                      </a:r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</a:t>
                      </a:r>
                      <a:r>
                        <a:rPr lang="ko-KR" alt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필터</a:t>
                      </a:r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배우 정보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필터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를 기준으로 검색 및 정렬한다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723070130"/>
                  </a:ext>
                </a:extLst>
              </a:tr>
              <a:tr h="319701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내용 확인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B07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배우 상세정보를 전달한다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B07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2671872494"/>
                  </a:ext>
                </a:extLst>
              </a:tr>
              <a:tr h="319701">
                <a:tc rowSpan="9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회원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B07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회원정보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B07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회원가입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B07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회원 정보를 등록한다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B07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3987796218"/>
                  </a:ext>
                </a:extLst>
              </a:tr>
              <a:tr h="319701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아이디 찾기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회원 이름과 연락처를 확인하여 아이디를 출력한다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2913055956"/>
                  </a:ext>
                </a:extLst>
              </a:tr>
              <a:tr h="319701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비밀번호찾기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회원 아이디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이름 확인하여 비밀번호 재설정페이지로 이동한다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3326872279"/>
                  </a:ext>
                </a:extLst>
              </a:tr>
              <a:tr h="319701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로그인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로그인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아이디 없거나 비밀번호 틀리면 경고 창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하면 이전 화면으로 이동한다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731351820"/>
                  </a:ext>
                </a:extLst>
              </a:tr>
              <a:tr h="319701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B07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로그아웃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로그아웃클릭하면 메인화면으로 이동한다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2950429064"/>
                  </a:ext>
                </a:extLst>
              </a:tr>
              <a:tr h="319701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B07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마이페이지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북마크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err="1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북마크한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배우 목록을 보여준다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4093000790"/>
                  </a:ext>
                </a:extLst>
              </a:tr>
              <a:tr h="319701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작성게시글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작성한 </a:t>
                      </a:r>
                      <a:r>
                        <a:rPr lang="ko-KR" altLang="en-US" sz="1000" dirty="0" err="1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게시글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목록을 보여준다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2467392992"/>
                  </a:ext>
                </a:extLst>
              </a:tr>
              <a:tr h="319701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회원정보수정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비밀번호 확인후 회원 정보를 수정한다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2149643441"/>
                  </a:ext>
                </a:extLst>
              </a:tr>
              <a:tr h="319701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회원탈퇴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회원정보를 삭제하기 전 탈퇴 하시겠습니까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? =&gt; del -&gt; Y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34001001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1203228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66306" y="6253352"/>
            <a:ext cx="1030658" cy="409066"/>
          </a:xfrm>
          <a:prstGeom prst="rect">
            <a:avLst/>
          </a:prstGeom>
        </p:spPr>
      </p:pic>
      <p:cxnSp>
        <p:nvCxnSpPr>
          <p:cNvPr id="12" name="직선 연결선 11"/>
          <p:cNvCxnSpPr/>
          <p:nvPr/>
        </p:nvCxnSpPr>
        <p:spPr>
          <a:xfrm>
            <a:off x="0" y="744792"/>
            <a:ext cx="2042160" cy="0"/>
          </a:xfrm>
          <a:prstGeom prst="line">
            <a:avLst/>
          </a:prstGeom>
          <a:ln w="19050">
            <a:solidFill>
              <a:srgbClr val="0B07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 flipH="1">
            <a:off x="715225" y="326454"/>
            <a:ext cx="1348965" cy="4053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500" dirty="0" smtClean="0">
                <a:solidFill>
                  <a:srgbClr val="0B072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기능 분해도</a:t>
            </a:r>
            <a:endParaRPr lang="en-US" altLang="ko-KR" sz="1500" dirty="0">
              <a:solidFill>
                <a:srgbClr val="0B072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281778365"/>
              </p:ext>
            </p:extLst>
          </p:nvPr>
        </p:nvGraphicFramePr>
        <p:xfrm>
          <a:off x="500434" y="1048312"/>
          <a:ext cx="8143133" cy="25792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47514">
                  <a:extLst>
                    <a:ext uri="{9D8B030D-6E8A-4147-A177-3AD203B41FA5}">
                      <a16:colId xmlns:a16="http://schemas.microsoft.com/office/drawing/2014/main" xmlns="" val="2738564980"/>
                    </a:ext>
                  </a:extLst>
                </a:gridCol>
                <a:gridCol w="1047514">
                  <a:extLst>
                    <a:ext uri="{9D8B030D-6E8A-4147-A177-3AD203B41FA5}">
                      <a16:colId xmlns:a16="http://schemas.microsoft.com/office/drawing/2014/main" xmlns="" val="3075899689"/>
                    </a:ext>
                  </a:extLst>
                </a:gridCol>
                <a:gridCol w="1302857">
                  <a:extLst>
                    <a:ext uri="{9D8B030D-6E8A-4147-A177-3AD203B41FA5}">
                      <a16:colId xmlns:a16="http://schemas.microsoft.com/office/drawing/2014/main" xmlns="" val="1307430089"/>
                    </a:ext>
                  </a:extLst>
                </a:gridCol>
                <a:gridCol w="4745248">
                  <a:extLst>
                    <a:ext uri="{9D8B030D-6E8A-4147-A177-3AD203B41FA5}">
                      <a16:colId xmlns:a16="http://schemas.microsoft.com/office/drawing/2014/main" xmlns="" val="325634811"/>
                    </a:ext>
                  </a:extLst>
                </a:gridCol>
              </a:tblGrid>
              <a:tr h="3283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분류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072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기능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072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세부 기능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072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설명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072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02332675"/>
                  </a:ext>
                </a:extLst>
              </a:tr>
              <a:tr h="321551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게시판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B07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게시글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목록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등록된 </a:t>
                      </a:r>
                      <a:r>
                        <a:rPr lang="ko-KR" altLang="en-US" sz="1000" dirty="0" err="1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게시글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목록을 보여준다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.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444594809"/>
                  </a:ext>
                </a:extLst>
              </a:tr>
              <a:tr h="321551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내용 확인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등록된 </a:t>
                      </a:r>
                      <a:r>
                        <a:rPr lang="ko-KR" altLang="en-US" sz="1000" dirty="0" err="1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게시글의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내용을 확인한다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. 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6868506"/>
                  </a:ext>
                </a:extLst>
              </a:tr>
              <a:tr h="321551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수정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개인이 작성한 글을 수정한다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3263288146"/>
                  </a:ext>
                </a:extLst>
              </a:tr>
              <a:tr h="321551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삭제</a:t>
                      </a:r>
                      <a:endParaRPr lang="en-US" altLang="ko-KR" sz="1000" b="0" i="0" u="none" strike="noStrike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개인이 작성한 글을 삭제하기 전 삭제하시겠습니까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? =&gt; del -&gt; Y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723070130"/>
                  </a:ext>
                </a:extLst>
              </a:tr>
              <a:tr h="321551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관리자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B07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배우 관리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배우 관리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등록된 배우 추가 및 수정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삭제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를 한다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731351820"/>
                  </a:ext>
                </a:extLst>
              </a:tr>
              <a:tr h="321551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회원 관리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회원 관리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회원들 정보를 관리한다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2950429064"/>
                  </a:ext>
                </a:extLst>
              </a:tr>
              <a:tr h="321551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게시판 관리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게시판 관리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회원들이 작성한 게시판 관리 한다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40930007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4085711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 rot="5400000">
            <a:off x="-2447367" y="2447364"/>
            <a:ext cx="6858004" cy="19632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66306" y="6253352"/>
            <a:ext cx="1030658" cy="409066"/>
          </a:xfrm>
          <a:prstGeom prst="rect">
            <a:avLst/>
          </a:prstGeom>
        </p:spPr>
      </p:pic>
      <p:cxnSp>
        <p:nvCxnSpPr>
          <p:cNvPr id="9" name="직선 연결선 8"/>
          <p:cNvCxnSpPr/>
          <p:nvPr/>
        </p:nvCxnSpPr>
        <p:spPr>
          <a:xfrm>
            <a:off x="558214" y="1756982"/>
            <a:ext cx="1419304" cy="0"/>
          </a:xfrm>
          <a:prstGeom prst="line">
            <a:avLst/>
          </a:prstGeom>
          <a:ln w="19050">
            <a:solidFill>
              <a:srgbClr val="0B07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 flipH="1">
            <a:off x="470645" y="1200238"/>
            <a:ext cx="150687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smtClean="0">
                <a:solidFill>
                  <a:srgbClr val="6C6C6C"/>
                </a:solidFill>
                <a:latin typeface="나눔스퀘어 Bold" pitchFamily="50" charset="-127"/>
                <a:ea typeface="나눔스퀘어 Bold" pitchFamily="50" charset="-127"/>
              </a:rPr>
              <a:t>시현 화면</a:t>
            </a:r>
            <a:endParaRPr lang="en-US" altLang="ko-KR" sz="1200" dirty="0">
              <a:solidFill>
                <a:srgbClr val="6C6C6C"/>
              </a:solidFill>
              <a:latin typeface="나눔스퀘어 Bold" pitchFamily="50" charset="-127"/>
              <a:ea typeface="나눔스퀘어 Bold" pitchFamily="50" charset="-127"/>
            </a:endParaRPr>
          </a:p>
          <a:p>
            <a:r>
              <a:rPr lang="ko-KR" altLang="en-US" sz="1500" dirty="0" smtClean="0">
                <a:solidFill>
                  <a:srgbClr val="0B072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메인 페이지</a:t>
            </a:r>
            <a:endParaRPr lang="en-US" altLang="ko-KR" sz="1500" dirty="0" smtClean="0">
              <a:solidFill>
                <a:srgbClr val="0B072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 smtClean="0">
                <a:solidFill>
                  <a:srgbClr val="6C6C6C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비 로그인</a:t>
            </a:r>
            <a:endParaRPr lang="en-US" altLang="ko-KR" sz="1400" dirty="0" smtClean="0">
              <a:solidFill>
                <a:srgbClr val="6C6C6C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 smtClean="0">
                <a:solidFill>
                  <a:srgbClr val="6C6C6C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회원 로그인</a:t>
            </a:r>
            <a:endParaRPr lang="en-US" altLang="ko-KR" sz="1400" dirty="0" smtClean="0">
              <a:solidFill>
                <a:srgbClr val="6C6C6C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 smtClean="0">
                <a:solidFill>
                  <a:srgbClr val="6C6C6C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관리자 로그인</a:t>
            </a:r>
            <a:endParaRPr lang="en-US" altLang="ko-KR" sz="1400" dirty="0">
              <a:solidFill>
                <a:srgbClr val="6C6C6C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2147856" y="0"/>
            <a:ext cx="6829200" cy="6858001"/>
            <a:chOff x="2147856" y="0"/>
            <a:chExt cx="6829200" cy="6858001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 rotWithShape="1">
            <a:blip r:embed="rId3" cstate="print"/>
            <a:srcRect t="24163"/>
            <a:stretch/>
          </p:blipFill>
          <p:spPr>
            <a:xfrm>
              <a:off x="2147856" y="2695574"/>
              <a:ext cx="6829200" cy="4162427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4" cstate="print"/>
            <a:srcRect t="1" b="39260"/>
            <a:stretch/>
          </p:blipFill>
          <p:spPr>
            <a:xfrm>
              <a:off x="2147856" y="0"/>
              <a:ext cx="6829200" cy="3333750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66653" t="12172" r="12321" b="80137"/>
            <a:stretch/>
          </p:blipFill>
          <p:spPr>
            <a:xfrm>
              <a:off x="6831848" y="1047796"/>
              <a:ext cx="1687231" cy="471953"/>
            </a:xfrm>
            <a:prstGeom prst="rect">
              <a:avLst/>
            </a:prstGeom>
            <a:ln>
              <a:solidFill>
                <a:srgbClr val="0B0720"/>
              </a:solidFill>
            </a:ln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65929" t="12187" r="12562" b="80048"/>
            <a:stretch/>
          </p:blipFill>
          <p:spPr>
            <a:xfrm>
              <a:off x="6830106" y="1646529"/>
              <a:ext cx="1819969" cy="502387"/>
            </a:xfrm>
            <a:prstGeom prst="rect">
              <a:avLst/>
            </a:prstGeom>
            <a:ln>
              <a:solidFill>
                <a:srgbClr val="0B0720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xmlns="" val="3351125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2424</TotalTime>
  <Words>795</Words>
  <Application>Microsoft Office PowerPoint</Application>
  <PresentationFormat>화면 슬라이드 쇼(4:3)</PresentationFormat>
  <Paragraphs>316</Paragraphs>
  <Slides>22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34" baseType="lpstr">
      <vt:lpstr>굴림</vt:lpstr>
      <vt:lpstr>Arial</vt:lpstr>
      <vt:lpstr>Calibri</vt:lpstr>
      <vt:lpstr>맑은 고딕</vt:lpstr>
      <vt:lpstr>나눔스퀘어 Bold</vt:lpstr>
      <vt:lpstr>나눔스퀘어</vt:lpstr>
      <vt:lpstr>Noto Sans KR Black</vt:lpstr>
      <vt:lpstr>Noto Sans KR Light</vt:lpstr>
      <vt:lpstr>Noto Sans KR Medium</vt:lpstr>
      <vt:lpstr>Noto Sans KR</vt:lpstr>
      <vt:lpstr>Calibri Light</vt:lpstr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TheSelah</cp:lastModifiedBy>
  <cp:revision>148</cp:revision>
  <dcterms:created xsi:type="dcterms:W3CDTF">2023-08-02T09:08:11Z</dcterms:created>
  <dcterms:modified xsi:type="dcterms:W3CDTF">2023-11-08T18:23:53Z</dcterms:modified>
</cp:coreProperties>
</file>